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sldIdLst>
    <p:sldId id="256" r:id="rId2"/>
    <p:sldId id="352" r:id="rId3"/>
    <p:sldId id="456" r:id="rId4"/>
    <p:sldId id="436" r:id="rId5"/>
    <p:sldId id="448" r:id="rId6"/>
    <p:sldId id="439" r:id="rId7"/>
    <p:sldId id="455" r:id="rId8"/>
    <p:sldId id="440" r:id="rId9"/>
    <p:sldId id="441" r:id="rId10"/>
    <p:sldId id="442" r:id="rId11"/>
    <p:sldId id="443" r:id="rId12"/>
    <p:sldId id="445" r:id="rId13"/>
    <p:sldId id="444" r:id="rId14"/>
    <p:sldId id="447" r:id="rId15"/>
    <p:sldId id="269" r:id="rId16"/>
    <p:sldId id="270" r:id="rId17"/>
    <p:sldId id="451" r:id="rId18"/>
    <p:sldId id="364" r:id="rId19"/>
    <p:sldId id="273" r:id="rId20"/>
    <p:sldId id="457" r:id="rId21"/>
    <p:sldId id="282" r:id="rId22"/>
    <p:sldId id="359" r:id="rId23"/>
    <p:sldId id="360" r:id="rId24"/>
    <p:sldId id="276" r:id="rId25"/>
    <p:sldId id="362" r:id="rId26"/>
    <p:sldId id="277" r:id="rId27"/>
    <p:sldId id="422" r:id="rId28"/>
    <p:sldId id="423" r:id="rId29"/>
    <p:sldId id="452" r:id="rId30"/>
    <p:sldId id="426" r:id="rId31"/>
    <p:sldId id="427" r:id="rId32"/>
    <p:sldId id="428" r:id="rId33"/>
    <p:sldId id="429" r:id="rId34"/>
    <p:sldId id="430" r:id="rId35"/>
    <p:sldId id="431" r:id="rId36"/>
    <p:sldId id="432" r:id="rId37"/>
    <p:sldId id="433" r:id="rId38"/>
    <p:sldId id="434" r:id="rId39"/>
    <p:sldId id="309" r:id="rId40"/>
    <p:sldId id="310" r:id="rId41"/>
    <p:sldId id="461" r:id="rId42"/>
    <p:sldId id="371" r:id="rId43"/>
    <p:sldId id="460" r:id="rId44"/>
    <p:sldId id="314" r:id="rId45"/>
    <p:sldId id="311" r:id="rId46"/>
    <p:sldId id="458" r:id="rId47"/>
    <p:sldId id="459" r:id="rId48"/>
    <p:sldId id="373" r:id="rId49"/>
    <p:sldId id="315" r:id="rId50"/>
    <p:sldId id="372" r:id="rId51"/>
    <p:sldId id="317" r:id="rId52"/>
    <p:sldId id="374" r:id="rId53"/>
    <p:sldId id="375" r:id="rId54"/>
    <p:sldId id="462" r:id="rId55"/>
    <p:sldId id="463" r:id="rId56"/>
    <p:sldId id="376" r:id="rId57"/>
    <p:sldId id="377" r:id="rId58"/>
    <p:sldId id="378" r:id="rId59"/>
    <p:sldId id="381" r:id="rId60"/>
    <p:sldId id="383" r:id="rId61"/>
    <p:sldId id="380" r:id="rId62"/>
    <p:sldId id="379" r:id="rId63"/>
    <p:sldId id="382" r:id="rId64"/>
    <p:sldId id="329" r:id="rId65"/>
    <p:sldId id="325" r:id="rId66"/>
    <p:sldId id="464" r:id="rId67"/>
    <p:sldId id="393" r:id="rId68"/>
    <p:sldId id="326" r:id="rId69"/>
    <p:sldId id="387" r:id="rId70"/>
    <p:sldId id="327" r:id="rId71"/>
    <p:sldId id="389" r:id="rId72"/>
    <p:sldId id="467" r:id="rId73"/>
    <p:sldId id="468" r:id="rId74"/>
    <p:sldId id="390" r:id="rId75"/>
    <p:sldId id="330" r:id="rId76"/>
    <p:sldId id="469" r:id="rId77"/>
    <p:sldId id="332" r:id="rId78"/>
    <p:sldId id="340" r:id="rId79"/>
    <p:sldId id="341" r:id="rId80"/>
    <p:sldId id="465" r:id="rId81"/>
    <p:sldId id="466" r:id="rId82"/>
    <p:sldId id="397" r:id="rId83"/>
    <p:sldId id="343" r:id="rId84"/>
    <p:sldId id="398" r:id="rId85"/>
    <p:sldId id="399" r:id="rId86"/>
    <p:sldId id="400" r:id="rId87"/>
    <p:sldId id="346" r:id="rId88"/>
    <p:sldId id="347" r:id="rId89"/>
    <p:sldId id="410" r:id="rId90"/>
    <p:sldId id="401" r:id="rId91"/>
    <p:sldId id="402" r:id="rId92"/>
    <p:sldId id="416" r:id="rId93"/>
    <p:sldId id="470" r:id="rId94"/>
    <p:sldId id="403" r:id="rId95"/>
    <p:sldId id="404" r:id="rId96"/>
    <p:sldId id="471" r:id="rId97"/>
    <p:sldId id="408" r:id="rId98"/>
    <p:sldId id="417" r:id="rId99"/>
    <p:sldId id="409" r:id="rId100"/>
    <p:sldId id="450" r:id="rId101"/>
    <p:sldId id="413" r:id="rId102"/>
    <p:sldId id="324" r:id="rId1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  <inkml:channelProperty channel="T" name="resolution" value="1" units="1/dev"/>
        </inkml:channelProperties>
      </inkml:inkSource>
      <inkml:timestamp xml:id="ts0" timeString="2020-02-18T13:24:19.91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9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1" timeString="2020-02-18T13:24:36.216"/>
    </inkml:context>
  </inkml:definitions>
  <inkml:traceGroup>
    <inkml:annotationXML>
      <emma:emma xmlns:emma="http://www.w3.org/2003/04/emma" version="1.0">
        <emma:interpretation id="{18D45F98-0589-410C-A1FD-935553F921F7}" emma:medium="tactile" emma:mode="ink">
          <msink:context xmlns:msink="http://schemas.microsoft.com/ink/2010/main" type="writingRegion" rotatedBoundingBox="26630,3317 30567,-568 33581,2484 29644,6370"/>
        </emma:interpretation>
      </emma:emma>
    </inkml:annotationXML>
    <inkml:traceGroup>
      <inkml:annotationXML>
        <emma:emma xmlns:emma="http://www.w3.org/2003/04/emma" version="1.0">
          <emma:interpretation id="{837A4A95-F9EC-4BA8-9284-C498A2EBCAA1}" emma:medium="tactile" emma:mode="ink">
            <msink:context xmlns:msink="http://schemas.microsoft.com/ink/2010/main" type="paragraph" rotatedBoundingBox="27269,3797 30530,1497 31240,2505 27980,48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1103FC-61C5-4529-AE39-054B61AD6087}" emma:medium="tactile" emma:mode="ink">
              <msink:context xmlns:msink="http://schemas.microsoft.com/ink/2010/main" type="line" rotatedBoundingBox="27269,3797 30530,1497 31240,2505 27980,4804"/>
            </emma:interpretation>
          </emma:emma>
        </inkml:annotationXML>
        <inkml:traceGroup>
          <inkml:annotationXML>
            <emma:emma xmlns:emma="http://www.w3.org/2003/04/emma" version="1.0">
              <emma:interpretation id="{D9FD3F47-2401-492B-9450-B372EAE1C8EB}" emma:medium="tactile" emma:mode="ink">
                <msink:context xmlns:msink="http://schemas.microsoft.com/ink/2010/main" type="inkWord" rotatedBoundingBox="27269,3797 30530,1497 31240,2505 27980,4804"/>
              </emma:interpretation>
              <emma:one-of disjunction-type="recognition" id="oneOf0">
                <emma:interpretation id="interp0" emma:lang="en-US" emma:confidence="1">
                  <emma:literal>caret</emma:literal>
                </emma:interpretation>
                <emma:interpretation id="interp1" emma:lang="en-US" emma:confidence="0">
                  <emma:literal>care'</emma:literal>
                </emma:interpretation>
                <emma:interpretation id="interp2" emma:lang="en-US" emma:confidence="0">
                  <emma:literal>Caret</emma:literal>
                </emma:interpretation>
                <emma:interpretation id="interp3" emma:lang="en-US" emma:confidence="0">
                  <emma:literal>care"</emma:literal>
                </emma:interpretation>
                <emma:interpretation id="interp4" emma:lang="en-US" emma:confidence="0">
                  <emma:literal>care,</emma:literal>
                </emma:interpretation>
              </emma:one-of>
            </emma:emma>
          </inkml:annotationXML>
          <inkml:trace contextRef="#ctx0" brushRef="#br0">524 341 512 0,'0'0'0'0,"-44"0"0"0,44 0 0 16,0 0 0-16,0-42 0 15,0 42 0-15,0-43 0 16,-44-2 0 0,44 45 0-16,0-43 0 15,-43-1 0-15,43 1 0 16,-44 0 0-1,0 43 0-15,0-45 0 16,44 45 0-16,-45 0 0 16,3 45 0-16,-1-2 0 15,43-43 0 1,-45 87 0-16,1-44 0 15,44 45 0-15,-43 0 0 16,43-1 0 0,0 44 0-16,0-43 0 15,0 0 0-15,43-1 0 16,1 1 0-1,44-45 0-15,-46 47 0 16,47-47 0-16,-45 0 0 16,43-43 0-16,1 0 0 15,0 0 0 1,-45-43 0-16,45 0 0 15,-46-2 0-15,4-43 0 16,-3 43 0-16,1 2 0 16</inkml:trace>
          <inkml:trace contextRef="#ctx0" brushRef="#br0" timeOffset="660.0658">1137-7 512 0,'0'0'0'15,"0"0"0"-15,0 0 0 16,0 0 0-16,-44 45 0 16,44-45 0-1,-43 43 0-15,43 0 0 16,0 1 0-16,-44 44 0 15,44-3 0-15,0 6 0 16,0 39 0 0,0-43 0-16,0-43 0 15,44-1 0-15,-1 2 0 16,1-45 0-1,-44 0 0-15,45 0 0 16,-2 0 0-16,-1-45 0 16,-42 2 0-1,0-1 0-15,45 0 0 16,-45-44 0-16,0 45 0 15,-45-44 0-15,45 41 0 16,-42 4 0 0,42 42 0-16,0-43 0 15,-43 43 0-15,43 0 0 16,0 0 0-1,43 0 0-15,-43 43 0 16,0-1 0-16,42 4 0 16,-42-1 0-16,45-3 0 15,-1 1 0 1,0 2 0-16,0-45 0 15,0 43 0-15,-44-43 0 16,43-43 0 0,1-2 0-16,0 2 0 15,-44-44 0-15,0-1 0 16,0 0 0-16</inkml:trace>
          <inkml:trace contextRef="#ctx0" brushRef="#br0" timeOffset="1107.1107">1444-139 512 0,'0'0'0'15,"0"0"0"-15,0 0 0 16,0 45 0 0,0-45 0-16,0 43 0 15,44-43 0-15,-44 45 0 16,43 0 0-16,1-2 0 15,44 0 0 1,-44 1 0-16,-44-1 0 16,45 2 0-16,-3-2 0 15,-42-43 0 1,43 0 0-16,-43 42 0 15,0-84 0-15,0 42 0 16,0-43 0-16,-43-2 0 16,1 2 0-1,-3-1 0-15,1 1 0 16,0 0 0-16,0-2 0 15,44 0 0 1,-44 2 0-16,44-2 0 16,-43-41 0-16,43 42 0 15,43-1 0 1,-43 1 0-16,44-43 0 15,-44 44 0-15,44-2 0 32,44 3 0-17,-88-1 0-15,45 43 0 0</inkml:trace>
          <inkml:trace contextRef="#ctx0" brushRef="#br0" timeOffset="1621.1616">1969-445 512 0,'0'0'0'0,"0"0"0"15,0 44 0-15,44-44 0 16,-44 0 0-16,88 0 0 16,-45 0 0-16,1-44 0 15,0 44 0 1,0-43 0-16,-44-2 0 15,0 3 0-15,45-1 0 16,-90-47 0 0,45 47 0-16,-44 43 0 15,0 0 0-15,0 0 0 16,1 88 0-16,-1-43 0 15,0 40 0 1,0 3 0-16,44-1 0 16,0-43 0-16,0 45 0 15,88-3 0 1,-44-41 0-16,-1-45 0 15,45 43 0-15,-44-43 0 16,1 0 0-16,40 0 0 16,-40-43 0-1,-1-45 0-15,0 45 0 16,-1-90 0-1,1-42 0-15,-44 175 0 16</inkml:trace>
          <inkml:trace contextRef="#ctx0" brushRef="#br0" timeOffset="1920.1918">2495-1584 512 0,'0'0'0'0,"0"0"0"0,0 0 0 15,0 45 0 1,44-2 0-16,-1 44 0 16,1 2 0-16,44-2 0 15,1 1 0 1,-4-1 0-16,4 2 0 15,-46-2 0-15,1-44 0 16,0 45 0-16,0-45 0 16,0-43 0-1,-44 0 0-15,43 0 0 16,1-43 0-16,-44 43 0 15</inkml:trace>
          <inkml:trace contextRef="#ctx0" brushRef="#br0" timeOffset="2139.2139">2539-708 512 0,'0'-43'0'0,"0"0"0"16,43 43 0-1,-43-88 0-15,88 1 0 16,0-2 0-16,-1 2 0 16,45-44 0-16,-45 42 0 15,88-42 0 1,-175 131 0-16</inkml:trace>
        </inkml:traceGroup>
      </inkml:traceGroup>
    </inkml:traceGroup>
    <inkml:traceGroup>
      <inkml:annotationXML>
        <emma:emma xmlns:emma="http://www.w3.org/2003/04/emma" version="1.0">
          <emma:interpretation id="{84CA8832-11A4-4C2C-B400-52C745FDD3BF}" emma:medium="tactile" emma:mode="ink">
            <msink:context xmlns:msink="http://schemas.microsoft.com/ink/2010/main" type="paragraph" rotatedBoundingBox="27346,2610 30567,-568 33581,2484 30360,5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5541D8-B857-48A6-8651-E6489569D809}" emma:medium="tactile" emma:mode="ink">
              <msink:context xmlns:msink="http://schemas.microsoft.com/ink/2010/main" type="line" rotatedBoundingBox="27346,2610 30567,-568 33581,2484 30360,5663"/>
            </emma:interpretation>
          </emma:emma>
        </inkml:annotationXML>
        <inkml:traceGroup>
          <inkml:annotationXML>
            <emma:emma xmlns:emma="http://www.w3.org/2003/04/emma" version="1.0">
              <emma:interpretation id="{F5ED44A7-CEDA-4089-B468-468FBBAD803D}" emma:medium="tactile" emma:mode="ink">
                <msink:context xmlns:msink="http://schemas.microsoft.com/ink/2010/main" type="inkWord" rotatedBoundingBox="-12287,5873 25332,-12860 37651,11877 30,30611"/>
              </emma:interpretation>
              <emma:one-of disjunction-type="recognition" id="oneOf1">
                <emma:interpretation id="interp5" emma:lang="en-US" emma:confidence="0">
                  <emma:literal>patios</emma:literal>
                </emma:interpretation>
                <emma:interpretation id="interp6" emma:lang="en-US" emma:confidence="0">
                  <emma:literal>patio</emma:literal>
                </emma:interpretation>
                <emma:interpretation id="interp7" emma:lang="en-US" emma:confidence="0">
                  <emma:literal>patio.</emma:literal>
                </emma:interpretation>
                <emma:interpretation id="interp8" emma:lang="en-US" emma:confidence="0">
                  <emma:literal>pintos</emma:literal>
                </emma:interpretation>
                <emma:interpretation id="interp9" emma:lang="en-US" emma:confidence="0">
                  <emma:literal>pinto.</emma:literal>
                </emma:interpretation>
              </emma:one-of>
            </emma:emma>
          </inkml:annotationXML>
          <inkml:trace contextRef="#ctx0" brushRef="#br0" timeOffset="4099.4099">2101 957 512 0,'0'0'0'0,"0"0"0"16,0 43 0-16,43 2 0 16,-43 43 0-16,44-1 0 15,0 44 0-15,0 2 0 16,1-3 0-1,40-43 0-15,-40 45 0 16,-45-88 0-16,44 44 0 16,0-88 0-1,-44 43 0-15,0-43 0 16,0-43 0-16,0 43 0 15,-44-88 0 1,44 44 0-16,-44-1 0 16,44 2 0-16,-45-1 0 15,45 0 0-15,0 1 0 16,0 43 0-1,-43 0 0-15,43-45 0 16,0 45 0-16,-42 0 0 16,42-43 0-1,0 43 0-15,0-42 0 16,42-3 0-16,1 45 0 15,2-45 0-15,-1 2 0 16,0 43 0 0,-1 0 0-16,1 0 0 15,44 43 0-15,-44 2 0 16,1 0 0-1,-3-3 0-15,-42 46 0 16,43-45 0-16,-86 1 0 16,43 0 0-1,-42-1 0-15,-3 2 0 16,-43-45 0-16,44 0 0 15,0 0 0-15,1 0 0 16,-1-45 0 0,0 45 0-16,44 0 0 0</inkml:trace>
          <inkml:trace contextRef="#ctx0" brushRef="#br0" timeOffset="4523.4523">2803 1176 512 0,'0'44'0'0,"-45"-44"0"16,90 43 0-16,-45 2 0 15,0 41 0-15,42-41 0 16,-42 0 0 0,43-3 0-16,2-42 0 15,-1 0 0-15,-1 0 0 16,-43-42 0-16,0 42 0 15,0-45 0 1,44-43 0-16,-88 45 0 16,44-45 0-16,0 44 0 15,-43-42 0 1,43 86 0-16,0-45 0 15,0 45 0-15,0 45 0 16,0-45 0 0,0 43 0-16,43 0 0 15,1 1 0-15,0 44 0 16,0-45 0-16,0 0 0 15,43-43 0 1,-43 0 0-16,1 0 0 16,-2-43 0-16,-43 0 0 15,42-45 0-15,-42 44 0 16</inkml:trace>
          <inkml:trace contextRef="#ctx0" brushRef="#br0" timeOffset="4967.4967">3239 912 512 0,'0'0'0'0,"0"0"0"15,0 0 0 1,0-43 0-16,44-44 0 15,45-1 0-15,-4 0 0 16,-40 0 0-16,43 45 0 16,-45 1 0-16</inkml:trace>
          <inkml:trace contextRef="#ctx0" brushRef="#br0" timeOffset="4760.476">3283 300 512 0,'0'0'0'15,"0"0"0"-15,0 0 0 16,0 42 0 0,0-42 0-16,0 91 0 15,0-6 0-15,89 3 0 16,-46 0 0-1,44 0 0-15,-43-44 0 16,0 42 0-16,-1 2 0 16,1-43 0-16,0-45 0 15,-44 45 0 1,0-45 0-16</inkml:trace>
          <inkml:trace contextRef="#ctx0" brushRef="#br0" timeOffset="4792.4792">3765 1045 512 0</inkml:trace>
          <inkml:trace contextRef="#ctx0" brushRef="#br0" timeOffset="5479.5476">3854 388 512 0,'0'0'0'15,"0"-46"0"-15,0 46 0 16,0-42 0-16,42-1 0 16,46-2 0-1,-46-42 0-15,47 1 0 16,-1-4 0-16,-44 47 0 15,-1-2 0-15</inkml:trace>
          <inkml:trace contextRef="#ctx0" brushRef="#br0" timeOffset="5255.5255">3896-269 512 0,'0'0'0'16,"0"0"0"-16,0 0 0 15,0 44 0-15,43 42 0 16,2 2 0-1,-3 2 0-15,3-4 0 16,43 1 0-16,-44 1 0 16,43 0 0-16,-43-43 0 15,-44-3 0 1,89 1 0-16,-89 2 0 15,43-45 0-15,-43 0 0 0</inkml:trace>
          <inkml:trace contextRef="#ctx0" brushRef="#br0" timeOffset="5797.5796">4508-314 512 0,'0'45'0'0,"0"-45"0"15,0 44 0-15,-42-1 0 16,42 0 0 0,42 45 0-16,-42-43 0 15,45 0 0-15,-1-2 0 16,0 0 0-1,0-43 0-15,-1 0 0 16,45 0 0-16,-44-43 0 16,0 0 0-16,-1-2 0 15,2-43 0 1,-45 0 0-16,0 45 0 15,0-46 0-15,-45 2 0 16,2 87 0 0,-45-44 0-16,0 88 0 15,-43-1 0-15,42 1 0 16,47 1 0-1,-46-1 0-15,88-44 0 0</inkml:trace>
          <inkml:trace contextRef="#ctx0" brushRef="#br0" timeOffset="6248.6248">4947-618 512 0,'0'0'0'0,"-43"0"0"16,86 0 0 0,-43 43 0-16,0-1 0 15,45 3 0-15,-2-2 0 16,-1 1 0-16,-42-44 0 15,45 43 0 1,-45-43 0-16,0 0 0 16,0 0 0-16,-45 0 0 15,45 0 0 1,0-43 0-16,-42-1 0 15,-1-44 0 1,-2 46 0-16,2-46 0 16,43 43 0-16,43-41 0 15,-43 41 0-15,45 2 0 16,40 43 0-16,-40 0 0 15,-1 0 0 1,44 43 0-16,-1 2 0 16,-43-2 0-16,0 0 0 15,1 2 0 1,-2-45 0-16,-43 45 0 0</inkml:trace>
          <inkml:trace contextRef="#ctx1" brushRef="#br0">2929-3949 0,'0'0'16,"88"0"-1,-88 0-15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  <inkml:channelProperty channel="T" name="resolution" value="1" units="1/dev"/>
        </inkml:channelProperties>
      </inkml:inkSource>
      <inkml:timestamp xml:id="ts0" timeString="2020-03-11T13:28:42.3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37 0 512 0,'0'0'0'0,"-37"0"0"16,37 0 0-16,0 0 0 15,0 0 0-15,0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  <inkml:channelProperty channel="T" name="resolution" value="1" units="1/dev"/>
        </inkml:channelProperties>
      </inkml:inkSource>
      <inkml:timestamp xml:id="ts0" timeString="2020-03-11T13:28:50.2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36-1 512 0,'-36'0'0'0,"36"0"0"15,0 0 0-15,0 0 0 16,0 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DD952-3DD2-4F81-938B-52A600D5779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8C21B-B22A-41F7-A5B5-7C7D1818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0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05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53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91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11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42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90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17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C21B-B22A-41F7-A5B5-7C7D1818A72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77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346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16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1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22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61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44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71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13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72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01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69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C21B-B22A-41F7-A5B5-7C7D1818A720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531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C21B-B22A-41F7-A5B5-7C7D1818A720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71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309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921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150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93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68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96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0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93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61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5303-9A86-41E0-8D13-CB452A5034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3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C218-2523-4B68-A43B-A00715599E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C5BF-2D56-4049-B232-DD00FABDE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3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C218-2523-4B68-A43B-A00715599E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C5BF-2D56-4049-B232-DD00FABDE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8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C218-2523-4B68-A43B-A00715599E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C5BF-2D56-4049-B232-DD00FABDE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2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C218-2523-4B68-A43B-A00715599E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C5BF-2D56-4049-B232-DD00FABDE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9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C218-2523-4B68-A43B-A00715599E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C5BF-2D56-4049-B232-DD00FABDE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7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C218-2523-4B68-A43B-A00715599E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C5BF-2D56-4049-B232-DD00FABDE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2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C218-2523-4B68-A43B-A00715599E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C5BF-2D56-4049-B232-DD00FABDE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9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C218-2523-4B68-A43B-A00715599E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C5BF-2D56-4049-B232-DD00FABDE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6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C218-2523-4B68-A43B-A00715599E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C5BF-2D56-4049-B232-DD00FABDE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3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C218-2523-4B68-A43B-A00715599E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C5BF-2D56-4049-B232-DD00FABDE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4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C218-2523-4B68-A43B-A00715599E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C5BF-2D56-4049-B232-DD00FABDE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EC218-2523-4B68-A43B-A00715599EA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CC5BF-2D56-4049-B232-DD00FABDE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0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3.emf"/><Relationship Id="rId4" Type="http://schemas.openxmlformats.org/officeDocument/2006/relationships/customXml" Target="../ink/ink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5.png"/><Relationship Id="rId5" Type="http://schemas.openxmlformats.org/officeDocument/2006/relationships/image" Target="../media/image21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20.png"/><Relationship Id="rId9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0.png"/><Relationship Id="rId4" Type="http://schemas.openxmlformats.org/officeDocument/2006/relationships/image" Target="../media/image7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0.png"/><Relationship Id="rId5" Type="http://schemas.openxmlformats.org/officeDocument/2006/relationships/image" Target="../media/image860.png"/><Relationship Id="rId4" Type="http://schemas.openxmlformats.org/officeDocument/2006/relationships/image" Target="../media/image85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7" Type="http://schemas.openxmlformats.org/officeDocument/2006/relationships/image" Target="../media/image340.png"/><Relationship Id="rId1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0.png"/><Relationship Id="rId11" Type="http://schemas.openxmlformats.org/officeDocument/2006/relationships/image" Target="../media/image380.png"/><Relationship Id="rId5" Type="http://schemas.openxmlformats.org/officeDocument/2006/relationships/image" Target="../media/image320.png"/><Relationship Id="rId10" Type="http://schemas.openxmlformats.org/officeDocument/2006/relationships/image" Target="../media/image370.png"/><Relationship Id="rId4" Type="http://schemas.openxmlformats.org/officeDocument/2006/relationships/image" Target="../media/image31.png"/><Relationship Id="rId9" Type="http://schemas.openxmlformats.org/officeDocument/2006/relationships/image" Target="../media/image89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0.png"/><Relationship Id="rId7" Type="http://schemas.openxmlformats.org/officeDocument/2006/relationships/hyperlink" Target="https://www.youtube.com/watch?v=v1ucHH06Ax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97.png"/><Relationship Id="rId3" Type="http://schemas.openxmlformats.org/officeDocument/2006/relationships/image" Target="../media/image940.png"/><Relationship Id="rId7" Type="http://schemas.openxmlformats.org/officeDocument/2006/relationships/image" Target="../media/image330.png"/><Relationship Id="rId12" Type="http://schemas.openxmlformats.org/officeDocument/2006/relationships/image" Target="../media/image3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70.png"/><Relationship Id="rId5" Type="http://schemas.openxmlformats.org/officeDocument/2006/relationships/image" Target="../media/image31.png"/><Relationship Id="rId10" Type="http://schemas.openxmlformats.org/officeDocument/2006/relationships/image" Target="../media/image890.png"/><Relationship Id="rId4" Type="http://schemas.openxmlformats.org/officeDocument/2006/relationships/image" Target="../media/image96.png"/><Relationship Id="rId9" Type="http://schemas.openxmlformats.org/officeDocument/2006/relationships/image" Target="../media/image88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0.png"/><Relationship Id="rId4" Type="http://schemas.openxmlformats.org/officeDocument/2006/relationships/image" Target="../media/image99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0.png"/><Relationship Id="rId13" Type="http://schemas.openxmlformats.org/officeDocument/2006/relationships/image" Target="../media/image120.png"/><Relationship Id="rId3" Type="http://schemas.openxmlformats.org/officeDocument/2006/relationships/image" Target="../media/image117.png"/><Relationship Id="rId7" Type="http://schemas.openxmlformats.org/officeDocument/2006/relationships/image" Target="../media/image1070.png"/><Relationship Id="rId12" Type="http://schemas.openxmlformats.org/officeDocument/2006/relationships/image" Target="../media/image1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0.png"/><Relationship Id="rId11" Type="http://schemas.openxmlformats.org/officeDocument/2006/relationships/image" Target="../media/image118.png"/><Relationship Id="rId5" Type="http://schemas.openxmlformats.org/officeDocument/2006/relationships/image" Target="../media/image1050.png"/><Relationship Id="rId15" Type="http://schemas.openxmlformats.org/officeDocument/2006/relationships/image" Target="../media/image122.png"/><Relationship Id="rId10" Type="http://schemas.openxmlformats.org/officeDocument/2006/relationships/image" Target="../media/image1100.png"/><Relationship Id="rId4" Type="http://schemas.openxmlformats.org/officeDocument/2006/relationships/image" Target="../media/image1040.png"/><Relationship Id="rId9" Type="http://schemas.openxmlformats.org/officeDocument/2006/relationships/image" Target="../media/image1090.png"/><Relationship Id="rId14" Type="http://schemas.openxmlformats.org/officeDocument/2006/relationships/image" Target="../media/image12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4" Type="http://schemas.openxmlformats.org/officeDocument/2006/relationships/image" Target="../media/image12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0.png"/><Relationship Id="rId4" Type="http://schemas.openxmlformats.org/officeDocument/2006/relationships/image" Target="../media/image101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0.png"/><Relationship Id="rId4" Type="http://schemas.openxmlformats.org/officeDocument/2006/relationships/image" Target="../media/image99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0.png"/><Relationship Id="rId11" Type="http://schemas.openxmlformats.org/officeDocument/2006/relationships/image" Target="../media/image56.png"/><Relationship Id="rId5" Type="http://schemas.openxmlformats.org/officeDocument/2006/relationships/image" Target="../media/image500.png"/><Relationship Id="rId10" Type="http://schemas.openxmlformats.org/officeDocument/2006/relationships/image" Target="../media/image55.png"/><Relationship Id="rId4" Type="http://schemas.openxmlformats.org/officeDocument/2006/relationships/image" Target="../media/image490.png"/><Relationship Id="rId9" Type="http://schemas.openxmlformats.org/officeDocument/2006/relationships/image" Target="../media/image5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0.png"/><Relationship Id="rId4" Type="http://schemas.openxmlformats.org/officeDocument/2006/relationships/image" Target="../media/image128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7" Type="http://schemas.openxmlformats.org/officeDocument/2006/relationships/image" Target="../media/image135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39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7.png"/><Relationship Id="rId3" Type="http://schemas.openxmlformats.org/officeDocument/2006/relationships/image" Target="../media/image98.png"/><Relationship Id="rId7" Type="http://schemas.openxmlformats.org/officeDocument/2006/relationships/image" Target="../media/image150.png"/><Relationship Id="rId12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png"/><Relationship Id="rId11" Type="http://schemas.openxmlformats.org/officeDocument/2006/relationships/image" Target="../media/image155.png"/><Relationship Id="rId5" Type="http://schemas.openxmlformats.org/officeDocument/2006/relationships/image" Target="../media/image147.png"/><Relationship Id="rId10" Type="http://schemas.openxmlformats.org/officeDocument/2006/relationships/image" Target="../media/image154.png"/><Relationship Id="rId4" Type="http://schemas.openxmlformats.org/officeDocument/2006/relationships/image" Target="../media/image146.png"/><Relationship Id="rId9" Type="http://schemas.openxmlformats.org/officeDocument/2006/relationships/image" Target="../media/image15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0.png"/><Relationship Id="rId2" Type="http://schemas.openxmlformats.org/officeDocument/2006/relationships/image" Target="../media/image15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90.png"/><Relationship Id="rId4" Type="http://schemas.openxmlformats.org/officeDocument/2006/relationships/image" Target="../media/image15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988" y="2975467"/>
            <a:ext cx="10464362" cy="2387600"/>
          </a:xfrm>
        </p:spPr>
        <p:txBody>
          <a:bodyPr>
            <a:noAutofit/>
          </a:bodyPr>
          <a:lstStyle/>
          <a:p>
            <a:r>
              <a:rPr lang="en-US" sz="13800" dirty="0"/>
              <a:t>Unit 6</a:t>
            </a:r>
            <a:br>
              <a:rPr lang="en-US" sz="13800" dirty="0"/>
            </a:br>
            <a:r>
              <a:rPr lang="en-US" sz="13800" dirty="0"/>
              <a:t>Exponents</a:t>
            </a:r>
          </a:p>
        </p:txBody>
      </p:sp>
    </p:spTree>
    <p:extLst>
      <p:ext uri="{BB962C8B-B14F-4D97-AF65-F5344CB8AC3E}">
        <p14:creationId xmlns:p14="http://schemas.microsoft.com/office/powerpoint/2010/main" val="3767966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1817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 New Vocab (4 of 4)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0883" y="217564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628" y="1143825"/>
            <a:ext cx="10729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Are the two problems equivalent (equal)?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05470" y="1119277"/>
            <a:ext cx="1389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56739" y="1782447"/>
                <a:ext cx="686194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sSup>
                            <m:sSupPr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739" y="1782447"/>
                <a:ext cx="6861943" cy="10156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11203" y="2688115"/>
                <a:ext cx="8960466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b="0" dirty="0"/>
                  <a:t>(2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6600" b="0" dirty="0"/>
                  <a:t>)(2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6600" b="0" dirty="0"/>
                  <a:t>)            </a:t>
                </a:r>
                <a:r>
                  <a:rPr lang="en-US" sz="6600" dirty="0"/>
                  <a:t>4xxxxxx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203" y="2688115"/>
                <a:ext cx="8960466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4626" t="-18681" r="-1701" b="-4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-126318" y="3656736"/>
            <a:ext cx="82928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0" dirty="0"/>
              <a:t>(2)(x)(x)(x)(2)(</a:t>
            </a:r>
            <a:r>
              <a:rPr lang="en-US" sz="6600" dirty="0"/>
              <a:t>x)(x)(x)</a:t>
            </a:r>
          </a:p>
          <a:p>
            <a:endParaRPr lang="en-US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15965" y="4748443"/>
                <a:ext cx="2125454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965" y="4748443"/>
                <a:ext cx="2125454" cy="11079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87555" y="5632088"/>
                <a:ext cx="1732846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555" y="5632088"/>
                <a:ext cx="1732846" cy="11079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008883" y="2798110"/>
            <a:ext cx="3291361" cy="99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68713" y="5718087"/>
            <a:ext cx="1940774" cy="822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605470" y="1277086"/>
            <a:ext cx="1586530" cy="822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88296" y="2812122"/>
            <a:ext cx="1831813" cy="887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076984" y="2806716"/>
            <a:ext cx="1831813" cy="887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1427" y="3864375"/>
            <a:ext cx="908739" cy="77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26415" y="3864374"/>
            <a:ext cx="2558082" cy="77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84497" y="3864373"/>
            <a:ext cx="908739" cy="77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389484" y="3860658"/>
            <a:ext cx="2705827" cy="77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84497" y="4850077"/>
            <a:ext cx="1102634" cy="77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631788" y="4845943"/>
            <a:ext cx="1102634" cy="77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A07EEA6-6577-43F5-B5F3-9AB8EBDAD37D}"/>
              </a:ext>
            </a:extLst>
          </p:cNvPr>
          <p:cNvSpPr/>
          <p:nvPr/>
        </p:nvSpPr>
        <p:spPr>
          <a:xfrm>
            <a:off x="357572" y="5227173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#4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6.1</a:t>
            </a:r>
          </a:p>
        </p:txBody>
      </p:sp>
    </p:spTree>
    <p:extLst>
      <p:ext uri="{BB962C8B-B14F-4D97-AF65-F5344CB8AC3E}">
        <p14:creationId xmlns:p14="http://schemas.microsoft.com/office/powerpoint/2010/main" val="5371144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75306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3185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Wednesday  </a:t>
            </a:r>
            <a:r>
              <a:rPr lang="en-US" sz="6000" b="1" dirty="0"/>
              <a:t>March 11, 2020 </a:t>
            </a:r>
            <a:r>
              <a:rPr lang="en-US" sz="6000" b="1" dirty="0">
                <a:solidFill>
                  <a:srgbClr val="FF0000"/>
                </a:solidFill>
              </a:rPr>
              <a:t>Activator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56357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400" dirty="0"/>
              <a:t>Please take out your Homework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400" dirty="0"/>
              <a:t>Please take out your Classwork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5"/>
                </a:solidFill>
              </a:rPr>
              <a:t>Unit #6 Test:  All Questions 5</a:t>
            </a:r>
            <a:r>
              <a:rPr lang="en-US" sz="4400" dirty="0" smtClean="0">
                <a:solidFill>
                  <a:schemeClr val="accent5"/>
                </a:solidFill>
              </a:rPr>
              <a:t>% </a:t>
            </a:r>
            <a:endParaRPr lang="en-US" sz="4400" dirty="0">
              <a:solidFill>
                <a:schemeClr val="accent5"/>
              </a:solidFill>
            </a:endParaRP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0000"/>
                </a:solidFill>
              </a:rPr>
              <a:t>No work needed on </a:t>
            </a:r>
            <a:r>
              <a:rPr lang="en-US" sz="4400" dirty="0" smtClean="0">
                <a:solidFill>
                  <a:srgbClr val="FF0000"/>
                </a:solidFill>
              </a:rPr>
              <a:t>#2, #</a:t>
            </a:r>
            <a:r>
              <a:rPr lang="en-US" sz="4400" dirty="0">
                <a:solidFill>
                  <a:srgbClr val="FF0000"/>
                </a:solidFill>
              </a:rPr>
              <a:t>4</a:t>
            </a:r>
            <a:r>
              <a:rPr lang="en-US" sz="4400" dirty="0" smtClean="0">
                <a:solidFill>
                  <a:srgbClr val="FF0000"/>
                </a:solidFill>
              </a:rPr>
              <a:t>, </a:t>
            </a:r>
            <a:r>
              <a:rPr lang="en-US" sz="4400" dirty="0">
                <a:solidFill>
                  <a:srgbClr val="FF0000"/>
                </a:solidFill>
              </a:rPr>
              <a:t>#</a:t>
            </a:r>
            <a:r>
              <a:rPr lang="en-US" sz="4400" dirty="0" smtClean="0">
                <a:solidFill>
                  <a:srgbClr val="FF0000"/>
                </a:solidFill>
              </a:rPr>
              <a:t>11</a:t>
            </a:r>
            <a:endParaRPr lang="en-US" sz="4400" dirty="0" smtClean="0">
              <a:solidFill>
                <a:srgbClr val="FF0000"/>
              </a:solidFill>
            </a:endParaRP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FF0000"/>
                </a:solidFill>
              </a:rPr>
              <a:t>Extra Credit project next class (Add 5%)</a:t>
            </a:r>
            <a:endParaRPr lang="en-US" sz="4400" dirty="0">
              <a:solidFill>
                <a:srgbClr val="FF0000"/>
              </a:solidFill>
            </a:endParaRP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400" dirty="0"/>
              <a:t>You must receive at least a 65%, or you</a:t>
            </a:r>
          </a:p>
          <a:p>
            <a:pPr marL="102870"/>
            <a:r>
              <a:rPr lang="en-US" sz="4400" dirty="0"/>
              <a:t>      must stay after school to complete it</a:t>
            </a:r>
            <a:r>
              <a:rPr lang="en-US" sz="4400" dirty="0" smtClean="0"/>
              <a:t>.</a:t>
            </a:r>
          </a:p>
          <a:p>
            <a:pPr marL="67437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Extended Time: </a:t>
            </a:r>
            <a:r>
              <a:rPr lang="en-US" sz="4400" dirty="0" err="1" smtClean="0"/>
              <a:t>Thur</a:t>
            </a:r>
            <a:r>
              <a:rPr lang="en-US" sz="4400" dirty="0" smtClean="0"/>
              <a:t> 7:45-8:30, Mon 2:45-3:45</a:t>
            </a:r>
            <a:endParaRPr lang="en-US" sz="4400" dirty="0"/>
          </a:p>
          <a:p>
            <a:pPr marL="788670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5"/>
                </a:solidFill>
              </a:rPr>
              <a:t>m</a:t>
            </a:r>
            <a:r>
              <a:rPr lang="en-US" sz="4400" dirty="0" smtClean="0">
                <a:solidFill>
                  <a:schemeClr val="accent5"/>
                </a:solidFill>
              </a:rPr>
              <a:t>ust </a:t>
            </a:r>
            <a:r>
              <a:rPr lang="en-US" sz="4400" dirty="0">
                <a:solidFill>
                  <a:schemeClr val="accent5"/>
                </a:solidFill>
              </a:rPr>
              <a:t>pass by </a:t>
            </a:r>
            <a:r>
              <a:rPr lang="en-US" sz="4400" dirty="0" smtClean="0">
                <a:solidFill>
                  <a:schemeClr val="accent5"/>
                </a:solidFill>
              </a:rPr>
              <a:t>the end of Q3 Friday</a:t>
            </a:r>
            <a:r>
              <a:rPr lang="en-US" sz="4400" dirty="0">
                <a:solidFill>
                  <a:schemeClr val="accent5"/>
                </a:solidFill>
              </a:rPr>
              <a:t>, </a:t>
            </a:r>
            <a:r>
              <a:rPr lang="en-US" sz="4400" dirty="0" smtClean="0">
                <a:solidFill>
                  <a:schemeClr val="accent5"/>
                </a:solidFill>
              </a:rPr>
              <a:t>April 17</a:t>
            </a:r>
            <a:r>
              <a:rPr lang="en-US" sz="4400" baseline="30000" dirty="0" smtClean="0">
                <a:solidFill>
                  <a:schemeClr val="accent5"/>
                </a:solidFill>
              </a:rPr>
              <a:t>th</a:t>
            </a:r>
            <a:endParaRPr lang="en-US" sz="44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9693617" y="2260440"/>
              <a:ext cx="13680" cy="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36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5" name="Ink 34"/>
              <p14:cNvContentPartPr/>
              <p14:nvPr/>
            </p14:nvContentPartPr>
            <p14:xfrm>
              <a:off x="11300657" y="2665800"/>
              <a:ext cx="13320" cy="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332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18127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21" y="2702859"/>
            <a:ext cx="3377379" cy="4061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82" y="861178"/>
            <a:ext cx="11839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Determine if the table is linear or exponential.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81265" y="2674151"/>
            <a:ext cx="1834521" cy="631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ALGEBRA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057" y="4076391"/>
            <a:ext cx="2409825" cy="2676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944" y="2490459"/>
            <a:ext cx="2292724" cy="4189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555" y="3408275"/>
            <a:ext cx="2733055" cy="3426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53054" y="4139086"/>
            <a:ext cx="2409826" cy="2676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33105" y="3400187"/>
            <a:ext cx="2733055" cy="3520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61455" y="2474321"/>
            <a:ext cx="186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Linear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539" y="1779578"/>
            <a:ext cx="44562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Repeated Addition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4576" y="1658322"/>
            <a:ext cx="5690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Repeated Multiplication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54965" y="2500360"/>
            <a:ext cx="30151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Exponential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45515" y="2506658"/>
            <a:ext cx="2327615" cy="721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68402" y="1703603"/>
            <a:ext cx="5726386" cy="64678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52690" y="3352698"/>
            <a:ext cx="880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+2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5796" y="4076391"/>
            <a:ext cx="880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+2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32701" y="4696437"/>
            <a:ext cx="880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+2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14520" y="5449923"/>
            <a:ext cx="880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+2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38930" y="3504054"/>
            <a:ext cx="711310" cy="3061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450347" y="3198694"/>
            <a:ext cx="869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(2)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9130" y="1769371"/>
            <a:ext cx="4515711" cy="721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63716" y="2536901"/>
            <a:ext cx="2733055" cy="7409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498589" y="4003286"/>
            <a:ext cx="869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(2)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98589" y="4788770"/>
            <a:ext cx="869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(2)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15108" y="5574254"/>
            <a:ext cx="869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(2)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552406" y="3279757"/>
            <a:ext cx="711310" cy="3331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2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435" y="46783"/>
            <a:ext cx="27139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GWQ’s 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43435" y="1225689"/>
            <a:ext cx="132119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#1</a:t>
            </a:r>
          </a:p>
          <a:p>
            <a:r>
              <a:rPr lang="en-US" sz="7200" dirty="0"/>
              <a:t>#2</a:t>
            </a:r>
          </a:p>
          <a:p>
            <a:r>
              <a:rPr lang="en-US" sz="7200" dirty="0"/>
              <a:t>#3</a:t>
            </a:r>
          </a:p>
          <a:p>
            <a:r>
              <a:rPr lang="en-US" sz="7200" dirty="0"/>
              <a:t>#4</a:t>
            </a:r>
          </a:p>
          <a:p>
            <a:r>
              <a:rPr lang="en-US" sz="7200" dirty="0"/>
              <a:t>#5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9626" y="1287290"/>
            <a:ext cx="178927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#6</a:t>
            </a:r>
          </a:p>
          <a:p>
            <a:r>
              <a:rPr lang="en-US" sz="7200" dirty="0"/>
              <a:t>#7</a:t>
            </a:r>
          </a:p>
          <a:p>
            <a:r>
              <a:rPr lang="en-US" sz="7200" dirty="0"/>
              <a:t>#8</a:t>
            </a:r>
          </a:p>
          <a:p>
            <a:r>
              <a:rPr lang="en-US" sz="7200" dirty="0"/>
              <a:t>#9</a:t>
            </a:r>
          </a:p>
          <a:p>
            <a:r>
              <a:rPr lang="en-US" sz="7200" dirty="0"/>
              <a:t>#10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5130" y="1375271"/>
            <a:ext cx="4459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24,21,12,7,36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8478" y="3575827"/>
            <a:ext cx="4459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28,19,16,4,44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00237" y="2453575"/>
            <a:ext cx="4459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26,22,13,1,45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4824" y="4669146"/>
            <a:ext cx="4459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30,18,16,9,43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8014" y="5776383"/>
            <a:ext cx="4459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25,17,14,5,39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00237" y="1375270"/>
            <a:ext cx="4459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24,21,12,7,36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27792" y="2432425"/>
            <a:ext cx="4459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26,22,13,1,45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94095" y="3531880"/>
            <a:ext cx="4459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28,19,16,4,44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32125" y="4591490"/>
            <a:ext cx="4459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30,18,16,9,43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21922" y="5752804"/>
            <a:ext cx="4459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25,17,14,5,39</a:t>
            </a:r>
          </a:p>
        </p:txBody>
      </p:sp>
      <p:sp>
        <p:nvSpPr>
          <p:cNvPr id="2" name="Rectangle 1"/>
          <p:cNvSpPr/>
          <p:nvPr/>
        </p:nvSpPr>
        <p:spPr>
          <a:xfrm>
            <a:off x="3184634" y="1529255"/>
            <a:ext cx="740980" cy="70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79913" y="1525012"/>
            <a:ext cx="740980" cy="70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83269" y="1505133"/>
            <a:ext cx="447272" cy="729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05349" y="2564638"/>
            <a:ext cx="740980" cy="70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628" y="2560395"/>
            <a:ext cx="740980" cy="70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103984" y="2540516"/>
            <a:ext cx="447272" cy="729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202124" y="3703056"/>
            <a:ext cx="740980" cy="713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17503" y="3697341"/>
            <a:ext cx="832697" cy="70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112576" y="3677462"/>
            <a:ext cx="447272" cy="729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76351" y="4760951"/>
            <a:ext cx="740980" cy="713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779913" y="4760951"/>
            <a:ext cx="832697" cy="70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174986" y="4741072"/>
            <a:ext cx="447272" cy="729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05349" y="5950087"/>
            <a:ext cx="740980" cy="713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708911" y="5950087"/>
            <a:ext cx="832697" cy="70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103984" y="5930208"/>
            <a:ext cx="447272" cy="729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562189" y="1493072"/>
            <a:ext cx="740980" cy="713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065751" y="1493072"/>
            <a:ext cx="832697" cy="70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460824" y="1473193"/>
            <a:ext cx="447272" cy="729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640646" y="2584952"/>
            <a:ext cx="740980" cy="713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1106984" y="2536584"/>
            <a:ext cx="832697" cy="70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502057" y="2516705"/>
            <a:ext cx="447272" cy="729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709015" y="3706352"/>
            <a:ext cx="740980" cy="713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1227415" y="3677462"/>
            <a:ext cx="832697" cy="70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0622488" y="3657583"/>
            <a:ext cx="447272" cy="729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806198" y="4783637"/>
            <a:ext cx="740980" cy="713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1309760" y="4783637"/>
            <a:ext cx="832697" cy="70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704833" y="4763758"/>
            <a:ext cx="447272" cy="729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9855741" y="5896592"/>
            <a:ext cx="740980" cy="713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1359303" y="5896592"/>
            <a:ext cx="832697" cy="70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754376" y="5876713"/>
            <a:ext cx="447272" cy="729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D7B8D0F-DFCC-4DC1-BA73-70AA107A2F58}"/>
              </a:ext>
            </a:extLst>
          </p:cNvPr>
          <p:cNvSpPr/>
          <p:nvPr/>
        </p:nvSpPr>
        <p:spPr>
          <a:xfrm>
            <a:off x="9108230" y="79207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#1-2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0599" y="308987"/>
            <a:ext cx="5828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#15 is a fraction answer.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5037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0667" y="-15920"/>
            <a:ext cx="13185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Tuesday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6600" b="1" dirty="0"/>
              <a:t>Feb 18, </a:t>
            </a:r>
            <a:r>
              <a:rPr lang="en-US" sz="6600" b="1" dirty="0" smtClean="0"/>
              <a:t>2020 </a:t>
            </a:r>
            <a:r>
              <a:rPr lang="en-US" sz="6600" b="1" dirty="0" smtClean="0">
                <a:solidFill>
                  <a:srgbClr val="FF0000"/>
                </a:solidFill>
              </a:rPr>
              <a:t>Work Period</a:t>
            </a:r>
            <a:endParaRPr lang="en-US" sz="8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5845" y="1225001"/>
                <a:ext cx="1129706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/>
                  <a:t>What is the product of 8.05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4400" dirty="0"/>
                  <a:t> and 3.5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/>
                  <a:t> 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45" y="1225001"/>
                <a:ext cx="11297067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2157" t="-15873" r="-1241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0917" y="2005142"/>
                <a:ext cx="1151629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/>
                  <a:t>(8.05)(10)(10)(10)(10)(10)(10)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800" dirty="0"/>
                  <a:t> (3.5)(10)(10)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17" y="2005142"/>
                <a:ext cx="11516294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238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90917" y="2799255"/>
            <a:ext cx="110177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(8.05)(3.5)(10)(10)(10)(10)(10)(10)(10)(10)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3257" y="3523062"/>
                <a:ext cx="421128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/>
                  <a:t>(8.05)(3.5)(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57" y="3523062"/>
                <a:ext cx="4211281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651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9445" y="4317175"/>
                <a:ext cx="368389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/>
                  <a:t>(28.175)(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45" y="4317175"/>
                <a:ext cx="3683894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7450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9445" y="5123719"/>
                <a:ext cx="427059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/>
                  <a:t>(2.8175)(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8+1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45" y="5123719"/>
                <a:ext cx="4270593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641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0667" y="5917832"/>
                <a:ext cx="367267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/>
                  <a:t>(2.8175)(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67" y="5917832"/>
                <a:ext cx="3672672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7641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45181" y="2005142"/>
            <a:ext cx="1467505" cy="794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5181" y="2824717"/>
            <a:ext cx="10909232" cy="794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7941" y="3605799"/>
            <a:ext cx="4754792" cy="794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9445" y="4445765"/>
            <a:ext cx="4693288" cy="677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9445" y="5200240"/>
            <a:ext cx="4693288" cy="677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3356" y="5989807"/>
            <a:ext cx="4693288" cy="677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66950" y="2013058"/>
            <a:ext cx="5969164" cy="794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57883" y="1992410"/>
            <a:ext cx="2339031" cy="79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90378" y="1998776"/>
            <a:ext cx="1467505" cy="794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37FE430-2873-4C77-A5C9-B796257FDBD9}"/>
              </a:ext>
            </a:extLst>
          </p:cNvPr>
          <p:cNvSpPr/>
          <p:nvPr/>
        </p:nvSpPr>
        <p:spPr>
          <a:xfrm>
            <a:off x="9496910" y="4445765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#4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6.1</a:t>
            </a:r>
          </a:p>
        </p:txBody>
      </p:sp>
    </p:spTree>
    <p:extLst>
      <p:ext uri="{BB962C8B-B14F-4D97-AF65-F5344CB8AC3E}">
        <p14:creationId xmlns:p14="http://schemas.microsoft.com/office/powerpoint/2010/main" val="135181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10482"/>
            <a:ext cx="13185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Tuesday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7200" b="1" dirty="0"/>
              <a:t>Feb 18, </a:t>
            </a:r>
            <a:r>
              <a:rPr lang="en-US" sz="7200" b="1" dirty="0" smtClean="0"/>
              <a:t>2020 </a:t>
            </a:r>
            <a:r>
              <a:rPr lang="en-US" sz="7200" b="1" dirty="0" smtClean="0">
                <a:solidFill>
                  <a:srgbClr val="FF0000"/>
                </a:solidFill>
              </a:rPr>
              <a:t>Exit Ticket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4904" y="26680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050640"/>
                <a:ext cx="11738342" cy="839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/>
                  <a:t>The product (multiplication) of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/>
                  <a:t> and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0640"/>
                <a:ext cx="11738342" cy="839397"/>
              </a:xfrm>
              <a:prstGeom prst="rect">
                <a:avLst/>
              </a:prstGeom>
              <a:blipFill rotWithShape="0">
                <a:blip r:embed="rId2"/>
                <a:stretch>
                  <a:fillRect l="-2336" t="-15942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3052" y="2909005"/>
                <a:ext cx="7388561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600" dirty="0"/>
                  <a:t>(3x)(3x)  </a:t>
                </a:r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6600" dirty="0"/>
                  <a:t>  (6)(x)(x)(x)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52" y="2909005"/>
                <a:ext cx="7388561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5611" t="-18681" r="-5033" b="-4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28123" y="4583757"/>
            <a:ext cx="112390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(3)(3)(6)(x)(x)(x)(x)(x) commutative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21662" y="5715879"/>
                <a:ext cx="2091342" cy="1212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7200" dirty="0"/>
                  <a:t>54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7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7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662" y="5715879"/>
                <a:ext cx="2091342" cy="1212768"/>
              </a:xfrm>
              <a:prstGeom prst="rect">
                <a:avLst/>
              </a:prstGeom>
              <a:blipFill rotWithShape="0">
                <a:blip r:embed="rId4"/>
                <a:stretch>
                  <a:fillRect l="-21802" t="-17588" b="-4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3052" y="2019075"/>
            <a:ext cx="8066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Write in expanded notation.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136" y="1121013"/>
            <a:ext cx="3840376" cy="68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3052" y="3074276"/>
            <a:ext cx="2648610" cy="819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67332" y="3080909"/>
            <a:ext cx="887992" cy="819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42307" y="3074276"/>
            <a:ext cx="2819306" cy="819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8123" y="4662429"/>
            <a:ext cx="6624469" cy="819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59438" y="3722411"/>
            <a:ext cx="53236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What property?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52592" y="4662429"/>
            <a:ext cx="4614570" cy="813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61373" y="5678092"/>
            <a:ext cx="601676" cy="749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38353" y="5658353"/>
            <a:ext cx="2857957" cy="105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2BE6F58-00AB-4077-BAE6-2D379DF2A560}"/>
              </a:ext>
            </a:extLst>
          </p:cNvPr>
          <p:cNvSpPr/>
          <p:nvPr/>
        </p:nvSpPr>
        <p:spPr>
          <a:xfrm>
            <a:off x="9621645" y="5613324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#4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6.1</a:t>
            </a:r>
          </a:p>
        </p:txBody>
      </p:sp>
    </p:spTree>
    <p:extLst>
      <p:ext uri="{BB962C8B-B14F-4D97-AF65-F5344CB8AC3E}">
        <p14:creationId xmlns:p14="http://schemas.microsoft.com/office/powerpoint/2010/main" val="881982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89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5477" y="-81775"/>
            <a:ext cx="13185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Thursday</a:t>
            </a:r>
            <a:r>
              <a:rPr lang="en-US" sz="7200" b="1" dirty="0"/>
              <a:t> Feb 20, 2020 </a:t>
            </a:r>
            <a:r>
              <a:rPr lang="en-US" sz="6600" b="1" dirty="0">
                <a:solidFill>
                  <a:srgbClr val="FF0000"/>
                </a:solidFill>
              </a:rPr>
              <a:t>Activator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910" y="1346018"/>
            <a:ext cx="1012328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/>
              <a:t>800, 400, 200, ____, ____, ____</a:t>
            </a:r>
          </a:p>
          <a:p>
            <a:pPr>
              <a:lnSpc>
                <a:spcPct val="150000"/>
              </a:lnSpc>
            </a:pP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6000" dirty="0"/>
              <a:t>-6, 18, -54, ____, ____, ____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910" y="800174"/>
            <a:ext cx="120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What are the next three in the sequence?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562" y="2697047"/>
            <a:ext cx="30096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Pattern?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4306" y="4935265"/>
            <a:ext cx="31843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Pattern?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18958" y="1413801"/>
            <a:ext cx="2005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100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2949" y="1450464"/>
            <a:ext cx="15376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50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51219" y="1413801"/>
            <a:ext cx="15376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25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46918" y="3743090"/>
            <a:ext cx="2005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162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86757" y="3779503"/>
            <a:ext cx="2287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-486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27649" y="3774481"/>
            <a:ext cx="2473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1458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60519" y="2714717"/>
                <a:ext cx="426713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𝐷𝑖𝑣𝑖𝑑𝑒</m:t>
                      </m:r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𝑏𝑦</m:t>
                      </m:r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19" y="2714717"/>
                <a:ext cx="4267130" cy="10156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337541" y="4908934"/>
            <a:ext cx="1277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(-3)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325983" y="4943419"/>
                <a:ext cx="398410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Multiply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</m:t>
                    </m:r>
                    <m:r>
                      <a:rPr lang="en-US" sz="6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983" y="4943419"/>
                <a:ext cx="3984104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9342" t="-18563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647869" y="2873601"/>
            <a:ext cx="1026694" cy="737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272168" y="2898695"/>
            <a:ext cx="2246524" cy="737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331659" y="5102899"/>
            <a:ext cx="2782420" cy="737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450272" y="5074127"/>
            <a:ext cx="1162975" cy="737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88288" y="1698730"/>
            <a:ext cx="1629139" cy="735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92243" y="1662905"/>
            <a:ext cx="1629139" cy="735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629616" y="1631114"/>
            <a:ext cx="1629139" cy="735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683672" y="3957980"/>
            <a:ext cx="1629139" cy="735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27628" y="3998174"/>
            <a:ext cx="1629139" cy="735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409683" y="4010935"/>
            <a:ext cx="1908139" cy="735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3670" y="5862180"/>
            <a:ext cx="10748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Today, we are doing horizontal tables.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D7AC1F3-AEFC-41F7-A2BE-F13288FF281F}"/>
              </a:ext>
            </a:extLst>
          </p:cNvPr>
          <p:cNvSpPr/>
          <p:nvPr/>
        </p:nvSpPr>
        <p:spPr>
          <a:xfrm>
            <a:off x="9818271" y="4354499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#7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34806" y="2630313"/>
                <a:ext cx="4607672" cy="1396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Multiply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</m:t>
                    </m:r>
                    <m:r>
                      <a:rPr lang="en-US" sz="6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6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806" y="2630313"/>
                <a:ext cx="4607672" cy="1396088"/>
              </a:xfrm>
              <a:prstGeom prst="rect">
                <a:avLst/>
              </a:prstGeom>
              <a:blipFill rotWithShape="0">
                <a:blip r:embed="rId4"/>
                <a:stretch>
                  <a:fillRect l="-7937" b="-15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7736532" y="2922810"/>
            <a:ext cx="2636869" cy="869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363597" y="2697047"/>
            <a:ext cx="828404" cy="1379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86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5717" y="313985"/>
            <a:ext cx="11788726" cy="917411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Today’s Objective 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212" y="2443736"/>
            <a:ext cx="11112797" cy="2281334"/>
          </a:xfrm>
        </p:spPr>
        <p:txBody>
          <a:bodyPr>
            <a:noAutofit/>
          </a:bodyPr>
          <a:lstStyle/>
          <a:p>
            <a:r>
              <a:rPr lang="en-US" sz="6000" dirty="0"/>
              <a:t>Students will be able </a:t>
            </a:r>
            <a:r>
              <a:rPr lang="en-US" sz="6000" dirty="0" smtClean="0"/>
              <a:t>write  Geometric sequences.  </a:t>
            </a:r>
            <a:endParaRPr lang="en-US" sz="6000" dirty="0"/>
          </a:p>
        </p:txBody>
      </p:sp>
      <p:pic>
        <p:nvPicPr>
          <p:cNvPr id="1026" name="Picture 2" descr="Image result for poughkeepsie hig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062" y="4932749"/>
            <a:ext cx="2887876" cy="19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397" y="4839727"/>
            <a:ext cx="2659490" cy="2011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333" y="4709779"/>
            <a:ext cx="2169994" cy="2141441"/>
          </a:xfrm>
          <a:prstGeom prst="rect">
            <a:avLst/>
          </a:prstGeom>
        </p:spPr>
      </p:pic>
      <p:pic>
        <p:nvPicPr>
          <p:cNvPr id="1032" name="Picture 8" descr="Image result for poughkeepsie high school cheerlead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0936"/>
            <a:ext cx="2044473" cy="25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960" y="4725071"/>
            <a:ext cx="2810278" cy="21329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04209" y="141402"/>
            <a:ext cx="26003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Unit 6</a:t>
            </a:r>
          </a:p>
          <a:p>
            <a:pPr algn="ctr"/>
            <a:r>
              <a:rPr lang="en-US" sz="5400" dirty="0">
                <a:solidFill>
                  <a:srgbClr val="0070C0"/>
                </a:solidFill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1454447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"/>
          <a:ext cx="11887200" cy="2758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4085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Mon(x)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Tue(B)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Wed(C)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chemeClr val="tx1"/>
                          </a:solidFill>
                        </a:rPr>
                        <a:t>Thur</a:t>
                      </a:r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(D)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Fri(A)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7839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>
                          <a:solidFill>
                            <a:srgbClr val="FF0000"/>
                          </a:solidFill>
                        </a:rPr>
                        <a:t>President’s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Lesson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Lesson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aseline="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66699"/>
              </p:ext>
            </p:extLst>
          </p:nvPr>
        </p:nvGraphicFramePr>
        <p:xfrm>
          <a:off x="304800" y="3257550"/>
          <a:ext cx="11887200" cy="2882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Mon(B)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Tue(C)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Wed(D)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chemeClr val="tx1"/>
                          </a:solidFill>
                        </a:rPr>
                        <a:t>Thur</a:t>
                      </a:r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(A)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Fri(B)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8221">
                <a:tc>
                  <a:txBody>
                    <a:bodyPr/>
                    <a:lstStyle/>
                    <a:p>
                      <a:pPr algn="ctr"/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Lesson </a:t>
                      </a:r>
                    </a:p>
                    <a:p>
                      <a:pPr algn="ctr"/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Lesson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Lesson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567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7" y="-21526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902052"/>
            <a:ext cx="1139846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Best in Class  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Tutoring</a:t>
            </a:r>
            <a:r>
              <a:rPr lang="en-US" sz="4800" dirty="0"/>
              <a:t>: </a:t>
            </a:r>
            <a:r>
              <a:rPr lang="en-US" sz="4800" dirty="0" smtClean="0"/>
              <a:t>Fri 7:45-8:30</a:t>
            </a:r>
            <a:r>
              <a:rPr lang="en-US" sz="4800" dirty="0"/>
              <a:t> </a:t>
            </a:r>
            <a:r>
              <a:rPr lang="en-US" sz="4800" dirty="0" smtClean="0"/>
              <a:t>Mon 2:45-3:45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Test 5 is in </a:t>
            </a:r>
            <a:r>
              <a:rPr lang="en-US" sz="4800" dirty="0" smtClean="0">
                <a:solidFill>
                  <a:schemeClr val="accent4"/>
                </a:solidFill>
              </a:rPr>
              <a:t>Yellow</a:t>
            </a:r>
            <a:r>
              <a:rPr lang="en-US" sz="4800" dirty="0" smtClean="0"/>
              <a:t>, Q3 Progress </a:t>
            </a:r>
            <a:r>
              <a:rPr lang="en-US" sz="4800" dirty="0" smtClean="0">
                <a:solidFill>
                  <a:srgbClr val="FF00FF"/>
                </a:solidFill>
              </a:rPr>
              <a:t>Pink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400" dirty="0" smtClean="0"/>
              <a:t>Q3 Progress Grades go home on March 6</a:t>
            </a:r>
            <a:r>
              <a:rPr lang="en-US" sz="4400" baseline="30000" dirty="0" smtClean="0"/>
              <a:t>th</a:t>
            </a:r>
            <a:endParaRPr lang="en-US" sz="4400" dirty="0" smtClean="0"/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000" dirty="0" smtClean="0"/>
              <a:t>Make sure you picked up HW 6 due on Mar 13th</a:t>
            </a:r>
          </a:p>
          <a:p>
            <a:pPr marL="102870"/>
            <a:endParaRPr lang="en-US" sz="4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24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7744" y="-219852"/>
            <a:ext cx="11817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 New Vocab (1 of </a:t>
            </a:r>
            <a:r>
              <a:rPr lang="en-US" sz="8000" b="1" dirty="0" smtClean="0">
                <a:solidFill>
                  <a:srgbClr val="FF0000"/>
                </a:solidFill>
              </a:rPr>
              <a:t>4)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0883" y="217564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181" y="815498"/>
            <a:ext cx="1186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How do you determine the pattern?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854" y="1879770"/>
            <a:ext cx="69722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/>
              <a:t>3, 6, 12, 24</a:t>
            </a:r>
          </a:p>
          <a:p>
            <a:endParaRPr lang="en-US" sz="7200" dirty="0"/>
          </a:p>
          <a:p>
            <a:r>
              <a:rPr lang="en-US" sz="7200" dirty="0"/>
              <a:t>900,300,100,33.3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15305" y="2651135"/>
                <a:ext cx="610532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4800" dirty="0">
                  <a:solidFill>
                    <a:srgbClr val="FF0000"/>
                  </a:solidFill>
                </a:endParaRPr>
              </a:p>
              <a:p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05" y="2651135"/>
                <a:ext cx="6105320" cy="1754326"/>
              </a:xfrm>
              <a:prstGeom prst="rect">
                <a:avLst/>
              </a:prstGeom>
              <a:blipFill rotWithShape="0">
                <a:blip r:embed="rId3"/>
                <a:stretch>
                  <a:fillRect t="-10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28654" y="4826370"/>
                <a:ext cx="610532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FF0000"/>
                    </a:solidFill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4800" dirty="0">
                  <a:solidFill>
                    <a:srgbClr val="FF0000"/>
                  </a:solidFill>
                </a:endParaRPr>
              </a:p>
              <a:p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54" y="4826370"/>
                <a:ext cx="6105320" cy="1754326"/>
              </a:xfrm>
              <a:prstGeom prst="rect">
                <a:avLst/>
              </a:prstGeom>
              <a:blipFill rotWithShape="0">
                <a:blip r:embed="rId4"/>
                <a:stretch>
                  <a:fillRect t="-10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463875" y="967436"/>
                <a:ext cx="1144737" cy="1824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6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6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875" y="967436"/>
                <a:ext cx="1144737" cy="182466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84145" y="1946568"/>
                <a:ext cx="3628494" cy="1571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6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6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145" y="1946568"/>
                <a:ext cx="3628494" cy="1571969"/>
              </a:xfrm>
              <a:prstGeom prst="rect">
                <a:avLst/>
              </a:prstGeom>
              <a:blipFill rotWithShape="0">
                <a:blip r:embed="rId6"/>
                <a:stretch>
                  <a:fillRect t="-3101" b="-9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23019" y="4167583"/>
                <a:ext cx="4232825" cy="1571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6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6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300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900</m:t>
                        </m:r>
                      </m:den>
                    </m:f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019" y="4167583"/>
                <a:ext cx="4232825" cy="1571969"/>
              </a:xfrm>
              <a:prstGeom prst="rect">
                <a:avLst/>
              </a:prstGeom>
              <a:blipFill rotWithShape="0">
                <a:blip r:embed="rId7"/>
                <a:stretch>
                  <a:fillRect t="-3488" b="-9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920492" y="2984354"/>
            <a:ext cx="3866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Multiply by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09032" y="5739552"/>
            <a:ext cx="3289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Divide by 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33974" y="1946568"/>
            <a:ext cx="604763" cy="598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42426" y="2844779"/>
            <a:ext cx="604763" cy="598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043560" y="2215029"/>
            <a:ext cx="604763" cy="872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026621" y="3089787"/>
            <a:ext cx="2437254" cy="872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235067" y="3062630"/>
            <a:ext cx="604763" cy="872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720804" y="5795424"/>
            <a:ext cx="2437254" cy="872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34698" y="5090506"/>
            <a:ext cx="1170059" cy="580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354401" y="4166170"/>
            <a:ext cx="1170059" cy="580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470814" y="4229637"/>
            <a:ext cx="1170059" cy="580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531011" y="5037839"/>
            <a:ext cx="1170059" cy="580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985286" y="5869478"/>
            <a:ext cx="847830" cy="580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31011" y="1028418"/>
            <a:ext cx="1027708" cy="67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522389" y="2033122"/>
            <a:ext cx="1027708" cy="72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84144" y="1946568"/>
            <a:ext cx="925705" cy="155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823019" y="4151365"/>
            <a:ext cx="925705" cy="155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5346E08-0685-4C33-BB07-EB05BC498D18}"/>
              </a:ext>
            </a:extLst>
          </p:cNvPr>
          <p:cNvSpPr/>
          <p:nvPr/>
        </p:nvSpPr>
        <p:spPr>
          <a:xfrm>
            <a:off x="3037355" y="5999451"/>
            <a:ext cx="4232825" cy="8037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#7 Lesson 6.2</a:t>
            </a:r>
          </a:p>
        </p:txBody>
      </p:sp>
    </p:spTree>
    <p:extLst>
      <p:ext uri="{BB962C8B-B14F-4D97-AF65-F5344CB8AC3E}">
        <p14:creationId xmlns:p14="http://schemas.microsoft.com/office/powerpoint/2010/main" val="355979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6729" y="179294"/>
            <a:ext cx="82051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Group Work Questions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435" y="1225689"/>
            <a:ext cx="132119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#1</a:t>
            </a:r>
          </a:p>
          <a:p>
            <a:r>
              <a:rPr lang="en-US" sz="7200" dirty="0"/>
              <a:t>#2</a:t>
            </a:r>
          </a:p>
          <a:p>
            <a:r>
              <a:rPr lang="en-US" sz="7200" dirty="0"/>
              <a:t>#3</a:t>
            </a:r>
          </a:p>
          <a:p>
            <a:r>
              <a:rPr lang="en-US" sz="7200" dirty="0"/>
              <a:t>#4</a:t>
            </a:r>
          </a:p>
          <a:p>
            <a:r>
              <a:rPr lang="en-US" sz="7200" dirty="0"/>
              <a:t>#5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9633" y="1287290"/>
            <a:ext cx="178927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#6</a:t>
            </a:r>
          </a:p>
          <a:p>
            <a:r>
              <a:rPr lang="en-US" sz="7200" dirty="0"/>
              <a:t>#7</a:t>
            </a:r>
          </a:p>
          <a:p>
            <a:r>
              <a:rPr lang="en-US" sz="7200" dirty="0"/>
              <a:t>#8</a:t>
            </a:r>
          </a:p>
          <a:p>
            <a:r>
              <a:rPr lang="en-US" sz="7200" dirty="0"/>
              <a:t>#9</a:t>
            </a:r>
          </a:p>
          <a:p>
            <a:r>
              <a:rPr lang="en-US" sz="7200" dirty="0"/>
              <a:t>#10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5242" y="1287290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5241" y="3487846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4936" y="2418369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2,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4936" y="4581165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2,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8126" y="5688402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3,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7605" y="2418369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3,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68140" y="1279572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2,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42516" y="3549447"/>
            <a:ext cx="10166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2,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23116" y="4711326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83352" y="5688402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</a:t>
            </a:r>
          </a:p>
        </p:txBody>
      </p:sp>
    </p:spTree>
    <p:extLst>
      <p:ext uri="{BB962C8B-B14F-4D97-AF65-F5344CB8AC3E}">
        <p14:creationId xmlns:p14="http://schemas.microsoft.com/office/powerpoint/2010/main" val="3680116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00712"/>
            <a:ext cx="11817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 New Vocab </a:t>
            </a:r>
            <a:r>
              <a:rPr lang="en-US" sz="8000" b="1" dirty="0" smtClean="0">
                <a:solidFill>
                  <a:srgbClr val="FF0000"/>
                </a:solidFill>
              </a:rPr>
              <a:t>(2 </a:t>
            </a:r>
            <a:r>
              <a:rPr lang="en-US" sz="8000" b="1" dirty="0">
                <a:solidFill>
                  <a:srgbClr val="FF0000"/>
                </a:solidFill>
              </a:rPr>
              <a:t>of </a:t>
            </a:r>
            <a:r>
              <a:rPr lang="en-US" sz="8000" b="1" dirty="0" smtClean="0">
                <a:solidFill>
                  <a:srgbClr val="FF0000"/>
                </a:solidFill>
              </a:rPr>
              <a:t>4)</a:t>
            </a:r>
            <a:endParaRPr lang="en-US" sz="8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1444" y="1754247"/>
                <a:ext cx="499925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=3 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44" y="1754247"/>
                <a:ext cx="4999254" cy="10156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38F79CF-161B-448F-911A-5E580B88A1E7}"/>
              </a:ext>
            </a:extLst>
          </p:cNvPr>
          <p:cNvSpPr/>
          <p:nvPr/>
        </p:nvSpPr>
        <p:spPr>
          <a:xfrm>
            <a:off x="324197" y="5566308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</a:t>
            </a:r>
            <a:r>
              <a:rPr lang="en-US" sz="3600" dirty="0" smtClean="0">
                <a:solidFill>
                  <a:schemeClr val="tx1"/>
                </a:solidFill>
              </a:rPr>
              <a:t>#7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8551" y="891457"/>
            <a:ext cx="8691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Make a table for this pattern.  </a:t>
            </a:r>
            <a:endParaRPr lang="en-US" sz="5400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860938"/>
              </p:ext>
            </p:extLst>
          </p:nvPr>
        </p:nvGraphicFramePr>
        <p:xfrm>
          <a:off x="8673187" y="2568308"/>
          <a:ext cx="3026459" cy="4193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189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a(n)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384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594" y="2797514"/>
            <a:ext cx="86815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Do you enter the “n” into the calculator? No, the calculator can only read x as the unknown number.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993887" y="1552645"/>
                <a:ext cx="496065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=3 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887" y="1552645"/>
                <a:ext cx="4960653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747446" y="3554361"/>
            <a:ext cx="893825" cy="550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372953" y="4248575"/>
            <a:ext cx="374493" cy="550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93886" y="1653446"/>
            <a:ext cx="4960653" cy="814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172700" y="3441391"/>
            <a:ext cx="1526946" cy="835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172700" y="5903752"/>
            <a:ext cx="1526946" cy="804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88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1817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 New Vocab </a:t>
            </a:r>
            <a:r>
              <a:rPr lang="en-US" sz="8000" b="1" dirty="0" smtClean="0">
                <a:solidFill>
                  <a:srgbClr val="FF0000"/>
                </a:solidFill>
              </a:rPr>
              <a:t>(3 </a:t>
            </a:r>
            <a:r>
              <a:rPr lang="en-US" sz="8000" b="1" dirty="0">
                <a:solidFill>
                  <a:srgbClr val="FF0000"/>
                </a:solidFill>
              </a:rPr>
              <a:t>of </a:t>
            </a:r>
            <a:r>
              <a:rPr lang="en-US" sz="8000" b="1" dirty="0" smtClean="0">
                <a:solidFill>
                  <a:srgbClr val="FF0000"/>
                </a:solidFill>
              </a:rPr>
              <a:t>4)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186" y="2251308"/>
            <a:ext cx="4653611" cy="1151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3812" y="4050640"/>
                <a:ext cx="6266331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the</m:t>
                    </m:r>
                  </m:oMath>
                </a14:m>
                <a:r>
                  <a:rPr lang="en-US" sz="4400" dirty="0"/>
                  <a:t> answer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/>
                  <a:t>=  the </a:t>
                </a:r>
                <a:r>
                  <a:rPr lang="en-US" sz="4400" dirty="0" smtClean="0"/>
                  <a:t>first blank</a:t>
                </a:r>
              </a:p>
              <a:p>
                <a:r>
                  <a:rPr lang="en-US" sz="4400" dirty="0" smtClean="0"/>
                  <a:t>r </a:t>
                </a:r>
                <a:r>
                  <a:rPr lang="en-US" sz="4400" dirty="0"/>
                  <a:t>= the change (or ratio)</a:t>
                </a:r>
              </a:p>
              <a:p>
                <a:r>
                  <a:rPr lang="en-US" sz="4400" dirty="0"/>
                  <a:t>n = number we are finding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12" y="4050640"/>
                <a:ext cx="6266331" cy="2800767"/>
              </a:xfrm>
              <a:prstGeom prst="rect">
                <a:avLst/>
              </a:prstGeom>
              <a:blipFill rotWithShape="0">
                <a:blip r:embed="rId4"/>
                <a:stretch>
                  <a:fillRect l="-3891" t="-4348" r="-2335" b="-9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32493" y="1122615"/>
            <a:ext cx="11981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Use Algebra to determine the 8</a:t>
            </a:r>
            <a:r>
              <a:rPr lang="en-US" sz="5400" baseline="30000" dirty="0" smtClean="0">
                <a:solidFill>
                  <a:srgbClr val="FF0000"/>
                </a:solidFill>
              </a:rPr>
              <a:t>th</a:t>
            </a:r>
            <a:r>
              <a:rPr lang="en-US" sz="5400" dirty="0" smtClean="0">
                <a:solidFill>
                  <a:srgbClr val="FF0000"/>
                </a:solidFill>
              </a:rPr>
              <a:t> number.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493" y="2312770"/>
            <a:ext cx="4012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3, 6, 12, 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98912" y="4145112"/>
            <a:ext cx="1180657" cy="611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13800" y="5488842"/>
            <a:ext cx="4094997" cy="583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79155" y="3430350"/>
                <a:ext cx="512993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=3 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155" y="3430350"/>
                <a:ext cx="5129930" cy="10156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94186" y="4651376"/>
                <a:ext cx="489986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=3 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8−1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186" y="4651376"/>
                <a:ext cx="4899868" cy="10156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50039" y="5742841"/>
                <a:ext cx="342683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=384</m:t>
                      </m:r>
                    </m:oMath>
                  </m:oMathPara>
                </a14:m>
                <a:endParaRPr lang="en-US" sz="60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039" y="5742841"/>
                <a:ext cx="3426836" cy="10156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38F79CF-161B-448F-911A-5E580B88A1E7}"/>
              </a:ext>
            </a:extLst>
          </p:cNvPr>
          <p:cNvSpPr/>
          <p:nvPr/>
        </p:nvSpPr>
        <p:spPr>
          <a:xfrm>
            <a:off x="4343153" y="2129282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</a:t>
            </a:r>
            <a:r>
              <a:rPr lang="en-US" sz="3600" dirty="0" smtClean="0">
                <a:solidFill>
                  <a:schemeClr val="tx1"/>
                </a:solidFill>
              </a:rPr>
              <a:t>#8 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6.2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4125" y="4767642"/>
            <a:ext cx="2353796" cy="574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672802" y="6156410"/>
            <a:ext cx="1708330" cy="611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2493" y="3524568"/>
            <a:ext cx="6623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X used to make a table and graph. </a:t>
            </a:r>
            <a:endParaRPr lang="en-US" sz="3600" dirty="0"/>
          </a:p>
        </p:txBody>
      </p:sp>
      <p:sp>
        <p:nvSpPr>
          <p:cNvPr id="38" name="Rectangle 37"/>
          <p:cNvSpPr/>
          <p:nvPr/>
        </p:nvSpPr>
        <p:spPr>
          <a:xfrm>
            <a:off x="8599284" y="3632103"/>
            <a:ext cx="590329" cy="813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288625" y="3609965"/>
            <a:ext cx="988250" cy="813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470456" y="4778382"/>
            <a:ext cx="719157" cy="813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284700" y="5013684"/>
            <a:ext cx="400367" cy="813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288625" y="4787597"/>
            <a:ext cx="988250" cy="813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339481" y="4736206"/>
            <a:ext cx="353025" cy="554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511849" y="6154074"/>
            <a:ext cx="400367" cy="813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632061" y="5904794"/>
            <a:ext cx="1579645" cy="813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29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4885" y="-72272"/>
            <a:ext cx="106520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 Today’s New Vocab </a:t>
            </a:r>
            <a:r>
              <a:rPr lang="en-US" sz="7200" b="1" dirty="0" smtClean="0">
                <a:solidFill>
                  <a:srgbClr val="FF0000"/>
                </a:solidFill>
              </a:rPr>
              <a:t>(4 </a:t>
            </a:r>
            <a:r>
              <a:rPr lang="en-US" sz="7200" b="1" dirty="0">
                <a:solidFill>
                  <a:srgbClr val="FF0000"/>
                </a:solidFill>
              </a:rPr>
              <a:t>of </a:t>
            </a:r>
            <a:r>
              <a:rPr lang="en-US" sz="7200" b="1" dirty="0" smtClean="0">
                <a:solidFill>
                  <a:srgbClr val="FF0000"/>
                </a:solidFill>
              </a:rPr>
              <a:t>4)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607" y="853299"/>
            <a:ext cx="74961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Geometric Sequence  </a:t>
            </a:r>
            <a:r>
              <a:rPr lang="en-US" sz="4400" dirty="0" smtClean="0"/>
              <a:t>(Division</a:t>
            </a:r>
            <a:r>
              <a:rPr lang="en-US" sz="4400" dirty="0"/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4872" y="1466990"/>
                <a:ext cx="119817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rgbClr val="FF0000"/>
                    </a:solidFill>
                  </a:rPr>
                  <a:t>What is the pattern (r) and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?6</m:t>
                    </m:r>
                  </m:oMath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72" y="1466990"/>
                <a:ext cx="11981793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2696" t="-17881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-85720" y="3239856"/>
            <a:ext cx="12277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384, 192 ,__ , </a:t>
            </a:r>
            <a:r>
              <a:rPr lang="en-US" sz="7200" dirty="0"/>
              <a:t>___, ___, ___, </a:t>
            </a:r>
            <a:r>
              <a:rPr lang="en-US" sz="7200" dirty="0" smtClean="0"/>
              <a:t>___</a:t>
            </a:r>
            <a:endParaRPr lang="en-US" sz="7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11763" y="4079466"/>
            <a:ext cx="11162343" cy="1196573"/>
            <a:chOff x="-52012" y="3106065"/>
            <a:chExt cx="11162343" cy="11965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-52012" y="3106065"/>
                  <a:ext cx="1126912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2012" y="3106065"/>
                  <a:ext cx="1126912" cy="10156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347350" y="3106065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6000" dirty="0" smtClean="0"/>
                    <a:t> </a:t>
                  </a:r>
                  <a:endParaRPr lang="en-US" sz="6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7350" y="3106065"/>
                  <a:ext cx="1144736" cy="101566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741036" y="3171043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1036" y="3171043"/>
                  <a:ext cx="1144736" cy="101566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474980" y="3286975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4980" y="3286975"/>
                  <a:ext cx="1144736" cy="101566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146607" y="3242364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6607" y="3242364"/>
                  <a:ext cx="1144736" cy="101566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941571" y="3242364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1571" y="3242364"/>
                  <a:ext cx="1144736" cy="101566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965595" y="3286975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5595" y="3286975"/>
                  <a:ext cx="1144736" cy="101566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/>
            <p:cNvSpPr txBox="1"/>
            <p:nvPr/>
          </p:nvSpPr>
          <p:spPr>
            <a:xfrm>
              <a:off x="10736963" y="3286975"/>
              <a:ext cx="1847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6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5347" y="5375116"/>
                <a:ext cx="6306085" cy="1535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6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192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384</m:t>
                        </m:r>
                      </m:den>
                    </m:f>
                  </m:oMath>
                </a14:m>
                <a:r>
                  <a:rPr lang="en-US" sz="6600" dirty="0"/>
                  <a:t> = </a:t>
                </a:r>
                <a:r>
                  <a:rPr lang="en-US" sz="6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47" y="5375116"/>
                <a:ext cx="6306085" cy="1535549"/>
              </a:xfrm>
              <a:prstGeom prst="rect">
                <a:avLst/>
              </a:prstGeom>
              <a:blipFill rotWithShape="0">
                <a:blip r:embed="rId11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32972" y="2126009"/>
                <a:ext cx="978153" cy="1396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 dirty="0" smtClean="0"/>
                  <a:t>)</a:t>
                </a:r>
                <a:endParaRPr lang="en-US" sz="6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972" y="2126009"/>
                <a:ext cx="978153" cy="1396088"/>
              </a:xfrm>
              <a:prstGeom prst="rect">
                <a:avLst/>
              </a:prstGeom>
              <a:blipFill rotWithShape="0">
                <a:blip r:embed="rId12"/>
                <a:stretch>
                  <a:fillRect l="-38125" r="-36875" b="-15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2D4E6B3-CAD5-4059-A795-661BA21B3DF6}"/>
              </a:ext>
            </a:extLst>
          </p:cNvPr>
          <p:cNvSpPr/>
          <p:nvPr/>
        </p:nvSpPr>
        <p:spPr>
          <a:xfrm>
            <a:off x="9642360" y="5475294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</a:t>
            </a:r>
            <a:r>
              <a:rPr lang="en-US" sz="3600" dirty="0" smtClean="0">
                <a:solidFill>
                  <a:schemeClr val="tx1"/>
                </a:solidFill>
              </a:rPr>
              <a:t>#8 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6.2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95237" y="1583224"/>
            <a:ext cx="721692" cy="767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73929" y="5475294"/>
            <a:ext cx="1126671" cy="571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673928" y="6309168"/>
            <a:ext cx="1126671" cy="571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505499" y="5412253"/>
            <a:ext cx="955933" cy="146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132972" y="2275662"/>
            <a:ext cx="955933" cy="1175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0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432" y="82436"/>
            <a:ext cx="82051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Group Work Questions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070" y="1225689"/>
            <a:ext cx="132119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#1</a:t>
            </a:r>
          </a:p>
          <a:p>
            <a:r>
              <a:rPr lang="en-US" sz="7200" dirty="0"/>
              <a:t>#2</a:t>
            </a:r>
          </a:p>
          <a:p>
            <a:r>
              <a:rPr lang="en-US" sz="7200" dirty="0"/>
              <a:t>#3</a:t>
            </a:r>
          </a:p>
          <a:p>
            <a:r>
              <a:rPr lang="en-US" sz="7200" dirty="0"/>
              <a:t>#4</a:t>
            </a:r>
          </a:p>
          <a:p>
            <a:r>
              <a:rPr lang="en-US" sz="7200" dirty="0"/>
              <a:t>#5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1201" y="1327056"/>
            <a:ext cx="178927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#6</a:t>
            </a:r>
          </a:p>
          <a:p>
            <a:r>
              <a:rPr lang="en-US" sz="7200" dirty="0"/>
              <a:t>#7</a:t>
            </a:r>
          </a:p>
          <a:p>
            <a:r>
              <a:rPr lang="en-US" sz="7200" dirty="0"/>
              <a:t>#8</a:t>
            </a:r>
          </a:p>
          <a:p>
            <a:r>
              <a:rPr lang="en-US" sz="7200" dirty="0"/>
              <a:t>#9</a:t>
            </a:r>
          </a:p>
          <a:p>
            <a:r>
              <a:rPr lang="en-US" sz="7200" dirty="0"/>
              <a:t>#10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9436" y="1327056"/>
            <a:ext cx="4652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2</a:t>
            </a:r>
            <a:r>
              <a:rPr lang="en-US" sz="6000" dirty="0" smtClean="0">
                <a:solidFill>
                  <a:srgbClr val="FF0000"/>
                </a:solidFill>
              </a:rPr>
              <a:t>,5,9,11,13,15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9436" y="2416764"/>
            <a:ext cx="5041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3</a:t>
            </a:r>
            <a:r>
              <a:rPr lang="en-US" sz="6000" dirty="0" smtClean="0">
                <a:solidFill>
                  <a:srgbClr val="FF0000"/>
                </a:solidFill>
              </a:rPr>
              <a:t>,6,10,12,14,16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31E28490-B104-49B3-B850-5E9421955C23}"/>
              </a:ext>
            </a:extLst>
          </p:cNvPr>
          <p:cNvSpPr/>
          <p:nvPr/>
        </p:nvSpPr>
        <p:spPr>
          <a:xfrm>
            <a:off x="9045011" y="71016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#5-6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69436" y="3506472"/>
            <a:ext cx="4652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2</a:t>
            </a:r>
            <a:r>
              <a:rPr lang="en-US" sz="6000" dirty="0" smtClean="0">
                <a:solidFill>
                  <a:srgbClr val="FF0000"/>
                </a:solidFill>
              </a:rPr>
              <a:t>,5,9,11,13,15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69436" y="4596180"/>
            <a:ext cx="5041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3</a:t>
            </a:r>
            <a:r>
              <a:rPr lang="en-US" sz="6000" dirty="0" smtClean="0">
                <a:solidFill>
                  <a:srgbClr val="FF0000"/>
                </a:solidFill>
              </a:rPr>
              <a:t>,6,10,12,14,16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36298" y="5618680"/>
            <a:ext cx="4652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2</a:t>
            </a:r>
            <a:r>
              <a:rPr lang="en-US" sz="6000" dirty="0" smtClean="0">
                <a:solidFill>
                  <a:srgbClr val="FF0000"/>
                </a:solidFill>
              </a:rPr>
              <a:t>,5,9,11,13,15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83651" y="1392060"/>
            <a:ext cx="5041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3</a:t>
            </a:r>
            <a:r>
              <a:rPr lang="en-US" sz="6000" dirty="0" smtClean="0">
                <a:solidFill>
                  <a:srgbClr val="FF0000"/>
                </a:solidFill>
              </a:rPr>
              <a:t>,6,10,12,14,16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50235" y="2534960"/>
            <a:ext cx="4652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2</a:t>
            </a:r>
            <a:r>
              <a:rPr lang="en-US" sz="6000" dirty="0" smtClean="0">
                <a:solidFill>
                  <a:srgbClr val="FF0000"/>
                </a:solidFill>
              </a:rPr>
              <a:t>,5,9,11,13,15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50235" y="3624668"/>
            <a:ext cx="5041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3</a:t>
            </a:r>
            <a:r>
              <a:rPr lang="en-US" sz="6000" dirty="0" smtClean="0">
                <a:solidFill>
                  <a:srgbClr val="FF0000"/>
                </a:solidFill>
              </a:rPr>
              <a:t>,6,10,12,14,16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50569" y="4730769"/>
            <a:ext cx="4652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2</a:t>
            </a:r>
            <a:r>
              <a:rPr lang="en-US" sz="6000" dirty="0" smtClean="0">
                <a:solidFill>
                  <a:srgbClr val="FF0000"/>
                </a:solidFill>
              </a:rPr>
              <a:t>,5,9,11,13,15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71040" y="5836870"/>
            <a:ext cx="4560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3</a:t>
            </a:r>
            <a:r>
              <a:rPr lang="en-US" sz="5400" dirty="0" smtClean="0">
                <a:solidFill>
                  <a:srgbClr val="FF0000"/>
                </a:solidFill>
              </a:rPr>
              <a:t>,6,10,12,14,16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98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618" y="2088373"/>
            <a:ext cx="5064317" cy="12535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226" y="-23199"/>
            <a:ext cx="13185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Thursday</a:t>
            </a:r>
            <a:r>
              <a:rPr lang="en-US" sz="6000" b="1" dirty="0"/>
              <a:t> </a:t>
            </a:r>
            <a:r>
              <a:rPr lang="en-US" sz="6000" b="1" dirty="0" smtClean="0"/>
              <a:t> Feb </a:t>
            </a:r>
            <a:r>
              <a:rPr lang="en-US" sz="6000" b="1" dirty="0"/>
              <a:t>20, </a:t>
            </a:r>
            <a:r>
              <a:rPr lang="en-US" sz="6000" b="1" dirty="0" smtClean="0"/>
              <a:t>2020  </a:t>
            </a:r>
            <a:r>
              <a:rPr lang="en-US" sz="6000" b="1" dirty="0" smtClean="0">
                <a:solidFill>
                  <a:srgbClr val="FF0000"/>
                </a:solidFill>
              </a:rPr>
              <a:t>Work Period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4904" y="26680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300" y="897970"/>
            <a:ext cx="12028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In a Geometric sequence, the 1</a:t>
            </a:r>
            <a:r>
              <a:rPr lang="en-US" sz="4800" baseline="30000" dirty="0"/>
              <a:t>st</a:t>
            </a:r>
            <a:r>
              <a:rPr lang="en-US" sz="4800" dirty="0"/>
              <a:t> term is </a:t>
            </a:r>
            <a:r>
              <a:rPr lang="en-US" sz="4800" dirty="0" smtClean="0"/>
              <a:t>6 </a:t>
            </a:r>
            <a:r>
              <a:rPr lang="en-US" sz="4800" dirty="0"/>
              <a:t>and </a:t>
            </a:r>
          </a:p>
          <a:p>
            <a:r>
              <a:rPr lang="en-US" sz="4800" dirty="0"/>
              <a:t>the common ratio is 3. What is the 7</a:t>
            </a:r>
            <a:r>
              <a:rPr lang="en-US" sz="4800" baseline="30000" dirty="0"/>
              <a:t>th</a:t>
            </a:r>
            <a:r>
              <a:rPr lang="en-US" sz="4800" dirty="0"/>
              <a:t> term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78828" y="4433590"/>
                <a:ext cx="489986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=6 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7−1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828" y="4433590"/>
                <a:ext cx="4899868" cy="10156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17181" y="5597874"/>
                <a:ext cx="349204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6000" dirty="0" smtClean="0"/>
                  <a:t> 4374</a:t>
                </a:r>
                <a:endParaRPr lang="en-US" sz="6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181" y="5597874"/>
                <a:ext cx="3492046" cy="1015663"/>
              </a:xfrm>
              <a:prstGeom prst="rect">
                <a:avLst/>
              </a:prstGeom>
              <a:blipFill rotWithShape="0">
                <a:blip r:embed="rId4"/>
                <a:stretch>
                  <a:fillRect t="-17964" r="-9250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106BA7F-F35D-4971-B2E1-400D797AC010}"/>
              </a:ext>
            </a:extLst>
          </p:cNvPr>
          <p:cNvSpPr/>
          <p:nvPr/>
        </p:nvSpPr>
        <p:spPr>
          <a:xfrm>
            <a:off x="4750418" y="5621587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#8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6.2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919075"/>
              </p:ext>
            </p:extLst>
          </p:nvPr>
        </p:nvGraphicFramePr>
        <p:xfrm>
          <a:off x="227242" y="2467630"/>
          <a:ext cx="3267177" cy="4214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47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294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a(n)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4374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848500" y="3367668"/>
            <a:ext cx="1633589" cy="809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830127" y="5025042"/>
            <a:ext cx="1633589" cy="809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48499" y="5853729"/>
            <a:ext cx="1633589" cy="809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47968" y="4491050"/>
            <a:ext cx="1042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(3)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986420" y="3269306"/>
                <a:ext cx="496065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=6 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420" y="3269306"/>
                <a:ext cx="4960653" cy="10156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8778781" y="3401321"/>
            <a:ext cx="711995" cy="785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617444" y="3460473"/>
            <a:ext cx="990816" cy="785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778781" y="4546009"/>
            <a:ext cx="2128705" cy="903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026338" y="5715772"/>
            <a:ext cx="1633589" cy="809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81754" y="2754262"/>
            <a:ext cx="24160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The</a:t>
            </a:r>
          </a:p>
          <a:p>
            <a:pPr algn="ctr"/>
            <a:r>
              <a:rPr lang="en-US" sz="4800" dirty="0" smtClean="0"/>
              <a:t> function</a:t>
            </a:r>
            <a:endParaRPr lang="en-US" sz="4800" dirty="0"/>
          </a:p>
        </p:txBody>
      </p:sp>
      <p:sp>
        <p:nvSpPr>
          <p:cNvPr id="40" name="Right Arrow 39"/>
          <p:cNvSpPr/>
          <p:nvPr/>
        </p:nvSpPr>
        <p:spPr>
          <a:xfrm>
            <a:off x="5997800" y="3642352"/>
            <a:ext cx="1051336" cy="601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05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2437" y="4281256"/>
            <a:ext cx="10649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6</a:t>
            </a:r>
            <a:r>
              <a:rPr lang="en-US" sz="7200" dirty="0" smtClean="0"/>
              <a:t>, </a:t>
            </a:r>
            <a:r>
              <a:rPr lang="en-US" sz="7200" dirty="0"/>
              <a:t>__, __, ___, ___, ___, ___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2531" y="5300675"/>
            <a:ext cx="10973706" cy="1198600"/>
            <a:chOff x="-52012" y="3106065"/>
            <a:chExt cx="10973706" cy="1198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-52012" y="3106065"/>
                  <a:ext cx="1126912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2012" y="3106065"/>
                  <a:ext cx="1126912" cy="101566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074098" y="3106065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098" y="3106065"/>
                  <a:ext cx="1144736" cy="10156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200208" y="3136841"/>
                  <a:ext cx="1314654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0208" y="3136841"/>
                  <a:ext cx="1314654" cy="101566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579450" y="3207113"/>
                  <a:ext cx="1484574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450" y="3207113"/>
                  <a:ext cx="1484574" cy="101566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427438" y="3225553"/>
                  <a:ext cx="1484574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7438" y="3225553"/>
                  <a:ext cx="1484574" cy="101566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232231" y="3227950"/>
                  <a:ext cx="1484574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2231" y="3227950"/>
                  <a:ext cx="1484574" cy="101566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829804" y="3289002"/>
                  <a:ext cx="1654492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9804" y="3289002"/>
                  <a:ext cx="1654492" cy="101566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/>
            <p:cNvSpPr txBox="1"/>
            <p:nvPr/>
          </p:nvSpPr>
          <p:spPr>
            <a:xfrm>
              <a:off x="10736963" y="3286975"/>
              <a:ext cx="1847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6000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75987" y="3403845"/>
            <a:ext cx="1042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(3)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5445" y="0"/>
            <a:ext cx="13185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Thursday</a:t>
            </a:r>
            <a:r>
              <a:rPr lang="en-US" sz="6000" b="1" dirty="0"/>
              <a:t> Feb 20, 2020 </a:t>
            </a:r>
            <a:r>
              <a:rPr lang="en-US" sz="5400" b="1" dirty="0">
                <a:solidFill>
                  <a:srgbClr val="FF0000"/>
                </a:solidFill>
              </a:rPr>
              <a:t>Work Period</a:t>
            </a:r>
            <a:r>
              <a:rPr lang="en-US" sz="6000" b="1" dirty="0">
                <a:solidFill>
                  <a:srgbClr val="FF0000"/>
                </a:solidFill>
              </a:rPr>
              <a:t>  </a:t>
            </a:r>
            <a:endParaRPr lang="en-US" sz="6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63300" y="897970"/>
                <a:ext cx="1202870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/>
                  <a:t>In a Geometric sequence, the 1</a:t>
                </a:r>
                <a:r>
                  <a:rPr lang="en-US" sz="4800" baseline="30000" dirty="0"/>
                  <a:t>st</a:t>
                </a:r>
                <a:r>
                  <a:rPr lang="en-US" sz="4800" dirty="0"/>
                  <a:t> term is 6</a:t>
                </a:r>
                <a:r>
                  <a:rPr lang="en-US" sz="4800" dirty="0" smtClean="0"/>
                  <a:t> </a:t>
                </a:r>
                <a:r>
                  <a:rPr lang="en-US" sz="4800" dirty="0"/>
                  <a:t>and </a:t>
                </a:r>
              </a:p>
              <a:p>
                <a:r>
                  <a:rPr lang="en-US" sz="4800" dirty="0"/>
                  <a:t>the common ratio is 3</a:t>
                </a:r>
                <a:r>
                  <a:rPr lang="en-US" sz="4800" dirty="0" smtClean="0"/>
                  <a:t>. </a:t>
                </a:r>
                <a:r>
                  <a:rPr lang="en-US" sz="4800" dirty="0"/>
                  <a:t>What is the 7</a:t>
                </a:r>
                <a:r>
                  <a:rPr lang="en-US" sz="4800" baseline="30000" dirty="0"/>
                  <a:t>th</a:t>
                </a:r>
                <a:r>
                  <a:rPr lang="en-US" sz="4800" dirty="0"/>
                  <a:t> term </a:t>
                </a:r>
                <a:r>
                  <a:rPr lang="en-US" sz="4800" dirty="0" smtClean="0"/>
                  <a:t>?</a:t>
                </a:r>
              </a:p>
              <a:p>
                <a:r>
                  <a:rPr lang="en-US" sz="4800" dirty="0" smtClean="0"/>
                  <a:t>Write the pattern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4800" dirty="0" smtClean="0"/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00" y="897970"/>
                <a:ext cx="12028700" cy="2308324"/>
              </a:xfrm>
              <a:prstGeom prst="rect">
                <a:avLst/>
              </a:prstGeom>
              <a:blipFill rotWithShape="0">
                <a:blip r:embed="rId10"/>
                <a:stretch>
                  <a:fillRect l="-2331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701092" y="5593581"/>
            <a:ext cx="784882" cy="694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8E1FF0D6-FA17-4883-A89E-4CA682B32857}"/>
              </a:ext>
            </a:extLst>
          </p:cNvPr>
          <p:cNvSpPr/>
          <p:nvPr/>
        </p:nvSpPr>
        <p:spPr>
          <a:xfrm>
            <a:off x="9792698" y="2415210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#8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6.2</a:t>
            </a:r>
          </a:p>
        </p:txBody>
      </p:sp>
      <p:sp>
        <p:nvSpPr>
          <p:cNvPr id="5" name="Rectangle 4"/>
          <p:cNvSpPr/>
          <p:nvPr/>
        </p:nvSpPr>
        <p:spPr>
          <a:xfrm>
            <a:off x="612531" y="4419508"/>
            <a:ext cx="726412" cy="911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221008" y="3411383"/>
            <a:ext cx="1137158" cy="911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67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65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103" y="2573868"/>
            <a:ext cx="4508135" cy="42841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5328" y="-150959"/>
            <a:ext cx="131850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Monday</a:t>
            </a:r>
            <a:r>
              <a:rPr lang="en-US" sz="6600" b="1" dirty="0"/>
              <a:t> Feb 24, 2020 </a:t>
            </a:r>
            <a:r>
              <a:rPr lang="en-US" sz="6000" b="1" dirty="0">
                <a:solidFill>
                  <a:srgbClr val="FF0000"/>
                </a:solidFill>
              </a:rPr>
              <a:t>Activator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784589"/>
            <a:ext cx="1100512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Why/how is the right line curved? </a:t>
            </a:r>
          </a:p>
          <a:p>
            <a:r>
              <a:rPr lang="en-US" sz="4400" dirty="0" smtClean="0"/>
              <a:t>There is an exponent in the function/equation.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21576" y="5146426"/>
            <a:ext cx="32704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f(x</a:t>
            </a:r>
            <a:r>
              <a:rPr lang="en-US" sz="8000" dirty="0" smtClean="0"/>
              <a:t>)= 3x</a:t>
            </a:r>
            <a:endParaRPr lang="en-US" sz="8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252" y="2573869"/>
            <a:ext cx="5383902" cy="42302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923066" y="5574878"/>
                <a:ext cx="3290581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7200" dirty="0"/>
                  <a:t>f(x)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7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7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066" y="5574878"/>
                <a:ext cx="3290581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4074" t="-19388" b="-4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85E2BA1-784E-497C-81CD-F13F6178DF96}"/>
              </a:ext>
            </a:extLst>
          </p:cNvPr>
          <p:cNvSpPr/>
          <p:nvPr/>
        </p:nvSpPr>
        <p:spPr>
          <a:xfrm>
            <a:off x="155195" y="3375064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#11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6.3</a:t>
            </a:r>
          </a:p>
        </p:txBody>
      </p:sp>
      <p:sp>
        <p:nvSpPr>
          <p:cNvPr id="7" name="Rectangle 6"/>
          <p:cNvSpPr/>
          <p:nvPr/>
        </p:nvSpPr>
        <p:spPr>
          <a:xfrm>
            <a:off x="2750647" y="5332521"/>
            <a:ext cx="979490" cy="951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051955" y="5699418"/>
            <a:ext cx="979490" cy="951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04030" y="1649394"/>
            <a:ext cx="2252213" cy="702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1585973"/>
            <a:ext cx="11005129" cy="799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9772" y="2882181"/>
            <a:ext cx="23094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Linear</a:t>
            </a:r>
          </a:p>
          <a:p>
            <a:pPr algn="ctr"/>
            <a:r>
              <a:rPr lang="en-US" sz="4400" dirty="0" smtClean="0"/>
              <a:t>(Straight)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2411837" y="3609972"/>
            <a:ext cx="2184782" cy="723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64530" y="2824773"/>
            <a:ext cx="32889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Not Linear</a:t>
            </a:r>
          </a:p>
          <a:p>
            <a:pPr algn="ctr"/>
            <a:r>
              <a:rPr lang="en-US" sz="4400" dirty="0" smtClean="0"/>
              <a:t>(Not Straight)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6532622" y="3634446"/>
            <a:ext cx="2932846" cy="55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04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5717" y="313985"/>
            <a:ext cx="11788726" cy="917411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Today’s Objective 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492" y="1981956"/>
            <a:ext cx="10953879" cy="2281334"/>
          </a:xfrm>
        </p:spPr>
        <p:txBody>
          <a:bodyPr>
            <a:noAutofit/>
          </a:bodyPr>
          <a:lstStyle/>
          <a:p>
            <a:r>
              <a:rPr lang="en-US" sz="7200" dirty="0"/>
              <a:t>Students will be able to graph exponential functions.</a:t>
            </a:r>
          </a:p>
        </p:txBody>
      </p:sp>
      <p:pic>
        <p:nvPicPr>
          <p:cNvPr id="1026" name="Picture 2" descr="Image result for poughkeepsie hig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062" y="4932749"/>
            <a:ext cx="2887876" cy="19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397" y="4839727"/>
            <a:ext cx="2659490" cy="2011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333" y="4709779"/>
            <a:ext cx="2169994" cy="2141441"/>
          </a:xfrm>
          <a:prstGeom prst="rect">
            <a:avLst/>
          </a:prstGeom>
        </p:spPr>
      </p:pic>
      <p:pic>
        <p:nvPicPr>
          <p:cNvPr id="1032" name="Picture 8" descr="Image result for poughkeepsie high school cheerlead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0936"/>
            <a:ext cx="2044473" cy="25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960" y="4725071"/>
            <a:ext cx="2810278" cy="21329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04209" y="141402"/>
            <a:ext cx="26003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Unit 6</a:t>
            </a:r>
          </a:p>
          <a:p>
            <a:pPr algn="ctr"/>
            <a:r>
              <a:rPr lang="en-US" sz="5400" dirty="0">
                <a:solidFill>
                  <a:srgbClr val="0070C0"/>
                </a:solidFill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834551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"/>
          <a:ext cx="11887200" cy="2758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4085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Mon(x)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Tue(B)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Wed(C)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chemeClr val="tx1"/>
                          </a:solidFill>
                        </a:rPr>
                        <a:t>Thur</a:t>
                      </a:r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(D)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Fri(A)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7839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>
                          <a:solidFill>
                            <a:srgbClr val="FF0000"/>
                          </a:solidFill>
                        </a:rPr>
                        <a:t>President’s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Lesson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Lesson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aseline="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000768"/>
              </p:ext>
            </p:extLst>
          </p:nvPr>
        </p:nvGraphicFramePr>
        <p:xfrm>
          <a:off x="304800" y="3257550"/>
          <a:ext cx="118872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Mon(B)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Tue(C)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Wed(D)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chemeClr val="tx1"/>
                          </a:solidFill>
                        </a:rPr>
                        <a:t>Thur</a:t>
                      </a:r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(A)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Fri(B)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8221">
                <a:tc>
                  <a:txBody>
                    <a:bodyPr/>
                    <a:lstStyle/>
                    <a:p>
                      <a:pPr algn="ctr"/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Lesson </a:t>
                      </a:r>
                    </a:p>
                    <a:p>
                      <a:pPr algn="ctr"/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Lesson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</a:rPr>
                        <a:t>2B: L6.5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</a:rPr>
                        <a:t>3B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: Assembly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and L6.5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</a:rPr>
                        <a:t>5B: L6.5</a:t>
                      </a:r>
                      <a:endParaRPr lang="en-US" sz="40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87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22CEE4D-58E1-4E24-A03C-A0B72371B9BD}"/>
              </a:ext>
            </a:extLst>
          </p:cNvPr>
          <p:cNvSpPr/>
          <p:nvPr/>
        </p:nvSpPr>
        <p:spPr>
          <a:xfrm>
            <a:off x="217700" y="-181935"/>
            <a:ext cx="13185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Tuesday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6600" b="1" dirty="0"/>
              <a:t>Feb 18, 2020 </a:t>
            </a:r>
            <a:r>
              <a:rPr lang="en-US" sz="6000" b="1" dirty="0">
                <a:solidFill>
                  <a:srgbClr val="FF0000"/>
                </a:solidFill>
              </a:rPr>
              <a:t>Activator</a:t>
            </a:r>
            <a:r>
              <a:rPr lang="en-US" sz="6600" b="1" dirty="0">
                <a:solidFill>
                  <a:srgbClr val="FF0000"/>
                </a:solidFill>
              </a:rPr>
              <a:t>  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5488FE-A846-417A-8D06-237AF050B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489" y="3649254"/>
            <a:ext cx="3052036" cy="3012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00D275-2AE2-405F-9230-9468A402412E}"/>
              </a:ext>
            </a:extLst>
          </p:cNvPr>
          <p:cNvSpPr txBox="1"/>
          <p:nvPr/>
        </p:nvSpPr>
        <p:spPr>
          <a:xfrm>
            <a:off x="7237100" y="1859340"/>
            <a:ext cx="4846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Where is the exponent button?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7C0D25-7AE9-433C-9CD6-0EBFBC096BCA}"/>
              </a:ext>
            </a:extLst>
          </p:cNvPr>
          <p:cNvSpPr txBox="1"/>
          <p:nvPr/>
        </p:nvSpPr>
        <p:spPr>
          <a:xfrm>
            <a:off x="217700" y="854272"/>
            <a:ext cx="8993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Evaluate the following for y.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6CBE2F-6378-4287-A3C2-37A7E972DA87}"/>
              </a:ext>
            </a:extLst>
          </p:cNvPr>
          <p:cNvSpPr/>
          <p:nvPr/>
        </p:nvSpPr>
        <p:spPr>
          <a:xfrm>
            <a:off x="341952" y="3979084"/>
            <a:ext cx="73324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/>
              <a:t>y = (5)(5)(5)(5</a:t>
            </a:r>
            <a:r>
              <a:rPr lang="en-US" sz="8000" dirty="0" smtClean="0"/>
              <a:t>)(5)</a:t>
            </a:r>
            <a:endParaRPr lang="en-US" sz="8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85AB3119-9427-44EC-9DDC-9B85B3827A1C}"/>
                  </a:ext>
                </a:extLst>
              </p:cNvPr>
              <p:cNvSpPr/>
              <p:nvPr/>
            </p:nvSpPr>
            <p:spPr>
              <a:xfrm>
                <a:off x="-40517" y="1705813"/>
                <a:ext cx="5283113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8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=5</m:t>
                          </m:r>
                        </m:e>
                        <m:sup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80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8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8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5AB3119-9427-44EC-9DDC-9B85B3827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517" y="1705813"/>
                <a:ext cx="5283113" cy="13234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0AF00B-7131-473C-8D98-0E186DB40CD9}"/>
              </a:ext>
            </a:extLst>
          </p:cNvPr>
          <p:cNvSpPr/>
          <p:nvPr/>
        </p:nvSpPr>
        <p:spPr>
          <a:xfrm>
            <a:off x="359211" y="2842449"/>
            <a:ext cx="37032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/>
              <a:t>y = </a:t>
            </a:r>
            <a:r>
              <a:rPr lang="en-US" sz="8000" dirty="0" smtClean="0"/>
              <a:t>3125</a:t>
            </a:r>
            <a:endParaRPr lang="en-US" sz="8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6F4972E-7090-4FFB-92E3-803962A1EBB1}"/>
              </a:ext>
            </a:extLst>
          </p:cNvPr>
          <p:cNvSpPr/>
          <p:nvPr/>
        </p:nvSpPr>
        <p:spPr>
          <a:xfrm>
            <a:off x="319627" y="5302523"/>
            <a:ext cx="37032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/>
              <a:t>y = </a:t>
            </a:r>
            <a:r>
              <a:rPr lang="en-US" sz="8000" dirty="0" smtClean="0"/>
              <a:t>3125</a:t>
            </a:r>
            <a:endParaRPr lang="en-US" sz="8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9D71785-301E-479D-8483-EDBE026547D3}"/>
              </a:ext>
            </a:extLst>
          </p:cNvPr>
          <p:cNvSpPr/>
          <p:nvPr/>
        </p:nvSpPr>
        <p:spPr>
          <a:xfrm>
            <a:off x="6008408" y="5483536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#3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6.1</a:t>
            </a:r>
          </a:p>
        </p:txBody>
      </p:sp>
      <p:sp>
        <p:nvSpPr>
          <p:cNvPr id="2" name="Rectangle 1"/>
          <p:cNvSpPr/>
          <p:nvPr/>
        </p:nvSpPr>
        <p:spPr>
          <a:xfrm>
            <a:off x="1775284" y="3076177"/>
            <a:ext cx="2304444" cy="833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75284" y="5568491"/>
            <a:ext cx="2304444" cy="791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9934101" y="-189161"/>
              <a:ext cx="1986480" cy="2137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21861" y="-201041"/>
                <a:ext cx="2010600" cy="216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4837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7" y="-21526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902052"/>
            <a:ext cx="1202020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Best in Class  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Friday Assembly: 3</a:t>
            </a:r>
            <a:r>
              <a:rPr lang="en-US" sz="4800" baseline="30000" dirty="0" smtClean="0"/>
              <a:t>rd</a:t>
            </a:r>
            <a:r>
              <a:rPr lang="en-US" sz="4800" dirty="0" smtClean="0"/>
              <a:t> Period during ½ class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Tutoring</a:t>
            </a:r>
            <a:r>
              <a:rPr lang="en-US" sz="4800" dirty="0"/>
              <a:t>: Mon 2:45-3:45, Fri 7:45-8:30 </a:t>
            </a:r>
            <a:endParaRPr lang="en-US" sz="4800" dirty="0" smtClean="0"/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Test 5 is in </a:t>
            </a:r>
            <a:r>
              <a:rPr lang="en-US" sz="4800" dirty="0" smtClean="0">
                <a:solidFill>
                  <a:schemeClr val="accent4"/>
                </a:solidFill>
              </a:rPr>
              <a:t>Yellow</a:t>
            </a:r>
            <a:r>
              <a:rPr lang="en-US" sz="4800" dirty="0" smtClean="0"/>
              <a:t>, Q3 Progress </a:t>
            </a:r>
            <a:r>
              <a:rPr lang="en-US" sz="4800" dirty="0" smtClean="0">
                <a:solidFill>
                  <a:srgbClr val="FF00FF"/>
                </a:solidFill>
              </a:rPr>
              <a:t>Pink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400" dirty="0" smtClean="0"/>
              <a:t>Q3 Progress Grades go home on March 6</a:t>
            </a:r>
            <a:r>
              <a:rPr lang="en-US" sz="4400" baseline="30000" dirty="0" smtClean="0"/>
              <a:t>th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endParaRPr lang="en-US" sz="4400" dirty="0" smtClean="0"/>
          </a:p>
          <a:p>
            <a:pPr marL="102870"/>
            <a:endParaRPr lang="en-US" sz="4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32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55516"/>
            <a:ext cx="11817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 New Vocab (1 of 4)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0883" y="217564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909009"/>
                <a:ext cx="8846396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/>
                  <a:t>What are exponential equations? </a:t>
                </a:r>
              </a:p>
              <a:p>
                <a:r>
                  <a:rPr lang="en-US" sz="4400" dirty="0"/>
                  <a:t>	</a:t>
                </a:r>
                <a:r>
                  <a:rPr lang="en-US" sz="4800" dirty="0" smtClean="0">
                    <a:solidFill>
                      <a:srgbClr val="FF0000"/>
                    </a:solidFill>
                  </a:rPr>
                  <a:t>Curved lines with an exponent.</a:t>
                </a:r>
              </a:p>
              <a:p>
                <a:r>
                  <a:rPr lang="en-US" sz="4800" dirty="0">
                    <a:solidFill>
                      <a:srgbClr val="FF0000"/>
                    </a:solidFill>
                  </a:rPr>
                  <a:t> </a:t>
                </a:r>
                <a:r>
                  <a:rPr lang="en-US" sz="4800" dirty="0" smtClean="0">
                    <a:solidFill>
                      <a:srgbClr val="FF0000"/>
                    </a:solidFill>
                  </a:rPr>
                  <a:t>        Example y </a:t>
                </a:r>
                <a:r>
                  <a:rPr lang="en-US" sz="48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 or  f(x)=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9009"/>
                <a:ext cx="8846396" cy="2246769"/>
              </a:xfrm>
              <a:prstGeom prst="rect">
                <a:avLst/>
              </a:prstGeom>
              <a:blipFill rotWithShape="0">
                <a:blip r:embed="rId3"/>
                <a:stretch>
                  <a:fillRect l="-2757" t="-5420" r="-2205" b="-13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96463" y="733413"/>
                <a:ext cx="3702809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dirty="0" smtClean="0"/>
                  <a:t>y = </a:t>
                </a:r>
                <a:r>
                  <a:rPr lang="en-US" sz="6600" dirty="0">
                    <a:solidFill>
                      <a:srgbClr val="FF0000"/>
                    </a:solidFill>
                  </a:rPr>
                  <a:t>B</a:t>
                </a:r>
                <a:r>
                  <a:rPr lang="en-US" sz="6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463" y="733413"/>
                <a:ext cx="3702809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11367" t="-18681" b="-4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3108985"/>
            <a:ext cx="116851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B </a:t>
            </a:r>
            <a:r>
              <a:rPr lang="en-US" sz="4800" dirty="0"/>
              <a:t>= is the </a:t>
            </a:r>
            <a:r>
              <a:rPr lang="en-US" sz="4800" dirty="0" smtClean="0"/>
              <a:t>beginning and initial value (0,B) and </a:t>
            </a:r>
          </a:p>
          <a:p>
            <a:r>
              <a:rPr lang="en-US" sz="4800" dirty="0" smtClean="0"/>
              <a:t>where the graph crosses the y axis. </a:t>
            </a: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E2DD176-EFD6-4126-8297-69E133C847EE}"/>
              </a:ext>
            </a:extLst>
          </p:cNvPr>
          <p:cNvSpPr/>
          <p:nvPr/>
        </p:nvSpPr>
        <p:spPr>
          <a:xfrm>
            <a:off x="9456700" y="1856740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#11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6.3</a:t>
            </a:r>
          </a:p>
        </p:txBody>
      </p:sp>
      <p:sp>
        <p:nvSpPr>
          <p:cNvPr id="9" name="Rectangle 8"/>
          <p:cNvSpPr/>
          <p:nvPr/>
        </p:nvSpPr>
        <p:spPr>
          <a:xfrm>
            <a:off x="795867" y="1671735"/>
            <a:ext cx="1964267" cy="66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63286" y="3265322"/>
            <a:ext cx="2556932" cy="615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634740"/>
              </p:ext>
            </p:extLst>
          </p:nvPr>
        </p:nvGraphicFramePr>
        <p:xfrm>
          <a:off x="8922833" y="4728955"/>
          <a:ext cx="2446753" cy="1914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50"/>
                <a:gridCol w="1239203"/>
              </a:tblGrid>
              <a:tr h="100048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f(x)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379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1369586" y="5443511"/>
            <a:ext cx="6864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B</a:t>
            </a:r>
            <a:endParaRPr lang="en-US" sz="7200" dirty="0"/>
          </a:p>
        </p:txBody>
      </p:sp>
      <p:sp>
        <p:nvSpPr>
          <p:cNvPr id="20" name="Rectangle 19"/>
          <p:cNvSpPr/>
          <p:nvPr/>
        </p:nvSpPr>
        <p:spPr>
          <a:xfrm>
            <a:off x="10146208" y="5755435"/>
            <a:ext cx="1223377" cy="818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0" y="4739772"/>
                <a:ext cx="7286675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 smtClean="0"/>
                  <a:t>What is initial value </a:t>
                </a:r>
              </a:p>
              <a:p>
                <a:r>
                  <a:rPr lang="en-US" sz="6000" dirty="0" smtClean="0"/>
                  <a:t>when </a:t>
                </a:r>
                <a:r>
                  <a:rPr lang="en-US" sz="6000" dirty="0" smtClean="0">
                    <a:solidFill>
                      <a:srgbClr val="FF0000"/>
                    </a:solidFill>
                  </a:rPr>
                  <a:t>f(x</a:t>
                </a:r>
                <a:r>
                  <a:rPr lang="en-US" sz="6000" dirty="0">
                    <a:solidFill>
                      <a:srgbClr val="FF0000"/>
                    </a:solidFill>
                  </a:rPr>
                  <a:t>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6000" dirty="0" smtClean="0"/>
                  <a:t> ?    B = 1</a:t>
                </a:r>
                <a:endParaRPr lang="en-US" sz="6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39772"/>
                <a:ext cx="7286675" cy="1938992"/>
              </a:xfrm>
              <a:prstGeom prst="rect">
                <a:avLst/>
              </a:prstGeom>
              <a:blipFill rotWithShape="0">
                <a:blip r:embed="rId5"/>
                <a:stretch>
                  <a:fillRect l="-5021" t="-9748" r="-4100" b="-2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674987" y="5755434"/>
            <a:ext cx="1223377" cy="818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629795" y="4553247"/>
            <a:ext cx="1973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(0</a:t>
            </a:r>
            <a:r>
              <a:rPr lang="en-US" sz="6000" dirty="0" smtClean="0"/>
              <a:t>, 1</a:t>
            </a:r>
            <a:r>
              <a:rPr lang="en-US" sz="6000" dirty="0"/>
              <a:t>)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06096" y="4678645"/>
            <a:ext cx="630331" cy="818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67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00" y="909563"/>
            <a:ext cx="5165387" cy="483382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4904" y="26680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892617"/>
                <a:ext cx="9049407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/>
                  <a:t>Create a graph for  </a:t>
                </a:r>
                <a:r>
                  <a:rPr lang="en-US" sz="5400" dirty="0" smtClean="0"/>
                  <a:t>y </a:t>
                </a:r>
                <a:r>
                  <a:rPr lang="en-US" sz="54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5400" dirty="0"/>
              </a:p>
              <a:p>
                <a:r>
                  <a:rPr lang="en-US" sz="5400" dirty="0" smtClean="0"/>
                  <a:t>                 over </a:t>
                </a:r>
                <a:r>
                  <a:rPr lang="en-US" sz="5400" dirty="0"/>
                  <a:t>the </a:t>
                </a:r>
                <a:r>
                  <a:rPr lang="en-US" sz="5400" dirty="0" smtClean="0"/>
                  <a:t>interval </a:t>
                </a:r>
              </a:p>
              <a:p>
                <a:r>
                  <a:rPr lang="en-US" sz="5400" dirty="0"/>
                  <a:t> </a:t>
                </a:r>
                <a:r>
                  <a:rPr lang="en-US" sz="5400" dirty="0" smtClean="0"/>
                  <a:t>                        0 </a:t>
                </a:r>
                <a:r>
                  <a:rPr lang="en-US" sz="5400" dirty="0"/>
                  <a:t>≤ x ≤ </a:t>
                </a:r>
                <a:r>
                  <a:rPr lang="en-US" sz="5400" dirty="0" smtClean="0"/>
                  <a:t>3. </a:t>
                </a:r>
                <a:endParaRPr lang="en-US" sz="5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92617"/>
                <a:ext cx="9049407" cy="2585323"/>
              </a:xfrm>
              <a:prstGeom prst="rect">
                <a:avLst/>
              </a:prstGeom>
              <a:blipFill rotWithShape="0">
                <a:blip r:embed="rId3"/>
                <a:stretch>
                  <a:fillRect l="-3571" t="-6353" b="-13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01384"/>
              </p:ext>
            </p:extLst>
          </p:nvPr>
        </p:nvGraphicFramePr>
        <p:xfrm>
          <a:off x="66303" y="2199915"/>
          <a:ext cx="2446753" cy="4658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92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0048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f(x)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379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379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379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379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-169933"/>
            <a:ext cx="11817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 New Vocab (2 of 4)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D9553C3-D878-4E8B-AAC3-499A240CE594}"/>
              </a:ext>
            </a:extLst>
          </p:cNvPr>
          <p:cNvSpPr/>
          <p:nvPr/>
        </p:nvSpPr>
        <p:spPr>
          <a:xfrm>
            <a:off x="4393897" y="3627261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#11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6303" y="4919008"/>
            <a:ext cx="91823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     C </a:t>
            </a:r>
            <a:r>
              <a:rPr lang="en-US" sz="6000" dirty="0"/>
              <a:t>= </a:t>
            </a:r>
            <a:r>
              <a:rPr lang="en-US" sz="6000" dirty="0" smtClean="0"/>
              <a:t>2 </a:t>
            </a:r>
          </a:p>
          <a:p>
            <a:r>
              <a:rPr lang="en-US" sz="6000" dirty="0" smtClean="0"/>
              <a:t>           Common  (multiplier). </a:t>
            </a:r>
            <a:endParaRPr lang="en-US" sz="60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3056" y="3162444"/>
            <a:ext cx="603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35093" y="4353901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(2)</a:t>
            </a:r>
            <a:endParaRPr lang="en-US" sz="6600" dirty="0"/>
          </a:p>
        </p:txBody>
      </p:sp>
      <p:sp>
        <p:nvSpPr>
          <p:cNvPr id="23" name="TextBox 22"/>
          <p:cNvSpPr txBox="1"/>
          <p:nvPr/>
        </p:nvSpPr>
        <p:spPr>
          <a:xfrm>
            <a:off x="2474075" y="5283903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(2)</a:t>
            </a:r>
            <a:endParaRPr lang="en-US" sz="6600" dirty="0"/>
          </a:p>
        </p:txBody>
      </p:sp>
      <p:sp>
        <p:nvSpPr>
          <p:cNvPr id="24" name="Rectangle 23"/>
          <p:cNvSpPr/>
          <p:nvPr/>
        </p:nvSpPr>
        <p:spPr>
          <a:xfrm>
            <a:off x="1289679" y="4178107"/>
            <a:ext cx="1184396" cy="842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70188" y="5096556"/>
            <a:ext cx="1184396" cy="842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70188" y="5970402"/>
            <a:ext cx="1184396" cy="842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93634" y="3200053"/>
            <a:ext cx="561453" cy="842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08998" y="4567875"/>
            <a:ext cx="1053327" cy="842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04223" y="5495697"/>
            <a:ext cx="1053327" cy="842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04451" y="4981736"/>
            <a:ext cx="1053327" cy="842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646016" y="5919813"/>
            <a:ext cx="3171578" cy="842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92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1817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 New Vocab (3 of 4)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0883" y="217564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123290"/>
                <a:ext cx="12341199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Does </a:t>
                </a:r>
                <a:r>
                  <a:rPr lang="en-US" sz="5400" dirty="0" smtClean="0"/>
                  <a:t>the function </a:t>
                </a:r>
                <a:r>
                  <a:rPr lang="en-US" sz="5400" dirty="0"/>
                  <a:t>model growth or decay? </a:t>
                </a:r>
              </a:p>
              <a:p>
                <a:r>
                  <a:rPr lang="en-US" sz="6600" dirty="0"/>
                  <a:t>f(x)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23290"/>
                <a:ext cx="12341199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3360" t="-8805" r="-1680" b="-2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34013" y="1956132"/>
            <a:ext cx="65700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Growth.  Why? </a:t>
            </a:r>
            <a:r>
              <a:rPr lang="en-US" sz="6000" dirty="0" smtClean="0"/>
              <a:t>C &gt; 1</a:t>
            </a:r>
            <a:endParaRPr lang="en-US" sz="6000" dirty="0"/>
          </a:p>
          <a:p>
            <a:r>
              <a:rPr lang="en-US" sz="6000" dirty="0"/>
              <a:t> The graph goes up.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34013" y="1956132"/>
            <a:ext cx="2872368" cy="877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27316" y="2925628"/>
            <a:ext cx="2213814" cy="903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3F474DC-8EC9-4C8F-AF94-88A48CE47478}"/>
              </a:ext>
            </a:extLst>
          </p:cNvPr>
          <p:cNvSpPr/>
          <p:nvPr/>
        </p:nvSpPr>
        <p:spPr>
          <a:xfrm>
            <a:off x="671885" y="3143996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#11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2681" y="4286422"/>
                <a:ext cx="3800271" cy="1526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7200" dirty="0" smtClean="0"/>
                  <a:t>f(x)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6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1" y="4286422"/>
                <a:ext cx="3800271" cy="1526508"/>
              </a:xfrm>
              <a:prstGeom prst="rect">
                <a:avLst/>
              </a:prstGeom>
              <a:blipFill rotWithShape="0">
                <a:blip r:embed="rId4"/>
                <a:stretch>
                  <a:fillRect l="-12039" t="-5976" b="-19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318631" y="4056330"/>
            <a:ext cx="72378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 Decay.  </a:t>
            </a:r>
            <a:r>
              <a:rPr lang="en-US" sz="6000" dirty="0"/>
              <a:t>Why? </a:t>
            </a:r>
            <a:r>
              <a:rPr lang="en-US" sz="6000" dirty="0" smtClean="0"/>
              <a:t>C &lt; 1</a:t>
            </a:r>
            <a:endParaRPr lang="en-US" sz="6000" dirty="0"/>
          </a:p>
          <a:p>
            <a:r>
              <a:rPr lang="en-US" sz="6000" dirty="0"/>
              <a:t> The graph goes </a:t>
            </a:r>
            <a:r>
              <a:rPr lang="en-US" sz="6000" dirty="0" smtClean="0"/>
              <a:t>down.</a:t>
            </a:r>
            <a:endParaRPr lang="en-US" sz="6000" dirty="0"/>
          </a:p>
        </p:txBody>
      </p:sp>
      <p:sp>
        <p:nvSpPr>
          <p:cNvPr id="19" name="Rectangle 18"/>
          <p:cNvSpPr/>
          <p:nvPr/>
        </p:nvSpPr>
        <p:spPr>
          <a:xfrm>
            <a:off x="4001512" y="4056330"/>
            <a:ext cx="2871462" cy="969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427316" y="5025826"/>
            <a:ext cx="2184400" cy="969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160000" y="2092786"/>
            <a:ext cx="644081" cy="740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992356" y="4157562"/>
            <a:ext cx="644081" cy="740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5270" y="5995322"/>
            <a:ext cx="12055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 multiplier of (1) keeps any number the same.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13200" y="5995322"/>
            <a:ext cx="7620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27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1817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 New Vocab (4 of 4)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0883" y="217564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0251" y="1344644"/>
                <a:ext cx="4633833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7200" dirty="0"/>
                  <a:t>If f(x)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7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51" y="1344644"/>
                <a:ext cx="4633833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0000" t="-19898" b="-4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53395" y="1370193"/>
                <a:ext cx="445519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dirty="0"/>
                  <a:t>y = </a:t>
                </a:r>
                <a:r>
                  <a:rPr lang="en-US" sz="8000" dirty="0">
                    <a:solidFill>
                      <a:srgbClr val="FF0000"/>
                    </a:solidFill>
                  </a:rPr>
                  <a:t>B</a:t>
                </a:r>
                <a:r>
                  <a:rPr lang="en-US" sz="8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8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395" y="1370193"/>
                <a:ext cx="4455194" cy="1323439"/>
              </a:xfrm>
              <a:prstGeom prst="rect">
                <a:avLst/>
              </a:prstGeom>
              <a:blipFill rotWithShape="0">
                <a:blip r:embed="rId4"/>
                <a:stretch>
                  <a:fillRect l="-11765" t="-19355" b="-42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0303" y="2468027"/>
            <a:ext cx="62434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What is f(3)?</a:t>
            </a:r>
          </a:p>
          <a:p>
            <a:r>
              <a:rPr lang="en-US" sz="7200" dirty="0">
                <a:solidFill>
                  <a:srgbClr val="FF0000"/>
                </a:solidFill>
              </a:rPr>
              <a:t>   f(3) = 8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835461" y="2657120"/>
                <a:ext cx="3910879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7200" dirty="0"/>
                  <a:t>f(x)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7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461" y="2657120"/>
                <a:ext cx="3910879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1682" t="-19797" b="-40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810775" y="3781253"/>
                <a:ext cx="3935565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7200" dirty="0"/>
                  <a:t>f(3)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7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775" y="3781253"/>
                <a:ext cx="3935565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1610" t="-19797" b="-40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810775" y="5691253"/>
            <a:ext cx="28408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f(3) = 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28387" y="4070537"/>
            <a:ext cx="520262" cy="753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28387" y="5914526"/>
            <a:ext cx="520262" cy="753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226078" y="3847457"/>
            <a:ext cx="520262" cy="753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95082" y="5979473"/>
            <a:ext cx="1787219" cy="753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42840" y="4667443"/>
            <a:ext cx="52517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f(3) =(2)(2)(2)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28387" y="4981582"/>
            <a:ext cx="520262" cy="753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163420" y="4960811"/>
            <a:ext cx="520262" cy="753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188327" y="4943341"/>
            <a:ext cx="520262" cy="753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179214" y="4982379"/>
            <a:ext cx="520262" cy="753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98684" y="3736486"/>
            <a:ext cx="914400" cy="97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26842" y="4776351"/>
            <a:ext cx="62093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What is the common </a:t>
            </a:r>
          </a:p>
          <a:p>
            <a:r>
              <a:rPr lang="en-US" sz="5400" dirty="0"/>
              <a:t>m</a:t>
            </a:r>
            <a:r>
              <a:rPr lang="en-US" sz="5400" dirty="0" smtClean="0"/>
              <a:t>ultiplier</a:t>
            </a:r>
            <a:r>
              <a:rPr lang="en-US" sz="5400" dirty="0"/>
              <a:t>?  </a:t>
            </a:r>
            <a:r>
              <a:rPr lang="en-US" sz="7200" dirty="0"/>
              <a:t>C = 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56733" y="5692419"/>
            <a:ext cx="1179780" cy="953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ADAED48-1989-44F7-AE28-677104E75D45}"/>
              </a:ext>
            </a:extLst>
          </p:cNvPr>
          <p:cNvSpPr/>
          <p:nvPr/>
        </p:nvSpPr>
        <p:spPr>
          <a:xfrm>
            <a:off x="4519690" y="3621229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#12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6.3</a:t>
            </a:r>
          </a:p>
        </p:txBody>
      </p:sp>
    </p:spTree>
    <p:extLst>
      <p:ext uri="{BB962C8B-B14F-4D97-AF65-F5344CB8AC3E}">
        <p14:creationId xmlns:p14="http://schemas.microsoft.com/office/powerpoint/2010/main" val="3491639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623" y="85255"/>
            <a:ext cx="82051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Group Work Questions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435" y="1225689"/>
            <a:ext cx="132119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#1</a:t>
            </a:r>
          </a:p>
          <a:p>
            <a:r>
              <a:rPr lang="en-US" sz="7200" dirty="0"/>
              <a:t>#2</a:t>
            </a:r>
          </a:p>
          <a:p>
            <a:r>
              <a:rPr lang="en-US" sz="7200" dirty="0"/>
              <a:t>#3</a:t>
            </a:r>
          </a:p>
          <a:p>
            <a:r>
              <a:rPr lang="en-US" sz="7200" dirty="0"/>
              <a:t>#4</a:t>
            </a:r>
          </a:p>
          <a:p>
            <a:r>
              <a:rPr lang="en-US" sz="7200" dirty="0"/>
              <a:t>#5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9633" y="1287290"/>
            <a:ext cx="178927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#6</a:t>
            </a:r>
          </a:p>
          <a:p>
            <a:r>
              <a:rPr lang="en-US" sz="7200" dirty="0"/>
              <a:t>#7</a:t>
            </a:r>
          </a:p>
          <a:p>
            <a:r>
              <a:rPr lang="en-US" sz="7200" dirty="0"/>
              <a:t>#8</a:t>
            </a:r>
          </a:p>
          <a:p>
            <a:r>
              <a:rPr lang="en-US" sz="7200" dirty="0"/>
              <a:t>#9</a:t>
            </a:r>
          </a:p>
          <a:p>
            <a:r>
              <a:rPr lang="en-US" sz="7200" dirty="0"/>
              <a:t>#10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5242" y="1287290"/>
            <a:ext cx="40382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2,4,3,10,14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3944" y="3475264"/>
            <a:ext cx="40382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7,4,9,13,16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15080" y="2418369"/>
            <a:ext cx="42290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6,4,8,12,15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3944" y="4455605"/>
            <a:ext cx="40382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2,4,3,10,14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61888" y="5640155"/>
            <a:ext cx="42290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6,4,8,12,15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22744" y="1255692"/>
            <a:ext cx="40382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7,4,9,13,16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22743" y="2470748"/>
            <a:ext cx="40382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2,4,3,10,14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48905" y="5640155"/>
            <a:ext cx="40382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2,4,3,10,14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15377" y="3549447"/>
            <a:ext cx="42290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6,4,8,12,15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10757" y="4609570"/>
            <a:ext cx="40382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7,4,9,13,16</a:t>
            </a:r>
          </a:p>
        </p:txBody>
      </p:sp>
      <p:sp>
        <p:nvSpPr>
          <p:cNvPr id="2" name="Rectangle 1"/>
          <p:cNvSpPr/>
          <p:nvPr/>
        </p:nvSpPr>
        <p:spPr>
          <a:xfrm>
            <a:off x="2688488" y="1414354"/>
            <a:ext cx="433137" cy="80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03086" y="1389237"/>
            <a:ext cx="867861" cy="878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84736" y="1376540"/>
            <a:ext cx="867861" cy="878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36276" y="2532736"/>
            <a:ext cx="433137" cy="80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250874" y="2507619"/>
            <a:ext cx="867861" cy="878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332524" y="2494922"/>
            <a:ext cx="867861" cy="878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32823" y="3570660"/>
            <a:ext cx="433137" cy="80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247421" y="3545543"/>
            <a:ext cx="867861" cy="878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329071" y="3532846"/>
            <a:ext cx="867861" cy="878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88488" y="4647011"/>
            <a:ext cx="433137" cy="80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303086" y="4621894"/>
            <a:ext cx="867861" cy="878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84736" y="4609197"/>
            <a:ext cx="867861" cy="878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649188" y="5754587"/>
            <a:ext cx="433137" cy="80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63786" y="5729470"/>
            <a:ext cx="867861" cy="878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45436" y="5716773"/>
            <a:ext cx="867861" cy="878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259085" y="1327556"/>
            <a:ext cx="433137" cy="80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873683" y="1302439"/>
            <a:ext cx="867861" cy="878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955333" y="1289742"/>
            <a:ext cx="867861" cy="878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259085" y="2545433"/>
            <a:ext cx="433137" cy="80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873683" y="2520316"/>
            <a:ext cx="867861" cy="878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9955333" y="2507619"/>
            <a:ext cx="867861" cy="878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297617" y="3670163"/>
            <a:ext cx="433137" cy="80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912215" y="3645046"/>
            <a:ext cx="867861" cy="878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993865" y="3632349"/>
            <a:ext cx="867861" cy="878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396919" y="4760084"/>
            <a:ext cx="433137" cy="80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9011517" y="4734967"/>
            <a:ext cx="867861" cy="878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093167" y="4722270"/>
            <a:ext cx="867861" cy="878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778170" y="5788280"/>
            <a:ext cx="433137" cy="80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9392768" y="5763163"/>
            <a:ext cx="867861" cy="878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0474418" y="5750466"/>
            <a:ext cx="867861" cy="878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DDC69E50-300A-4CAF-9042-8104FE7B369E}"/>
              </a:ext>
            </a:extLst>
          </p:cNvPr>
          <p:cNvSpPr/>
          <p:nvPr/>
        </p:nvSpPr>
        <p:spPr>
          <a:xfrm>
            <a:off x="8778170" y="83263"/>
            <a:ext cx="2366250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#9-10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6.3</a:t>
            </a:r>
          </a:p>
        </p:txBody>
      </p:sp>
    </p:spTree>
    <p:extLst>
      <p:ext uri="{BB962C8B-B14F-4D97-AF65-F5344CB8AC3E}">
        <p14:creationId xmlns:p14="http://schemas.microsoft.com/office/powerpoint/2010/main" val="17045169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0462" y="85715"/>
            <a:ext cx="13185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Monday</a:t>
            </a:r>
            <a:r>
              <a:rPr lang="en-US" sz="6000" b="1" dirty="0"/>
              <a:t> Feb 24, 2020 </a:t>
            </a:r>
            <a:r>
              <a:rPr lang="en-US" sz="5400" b="1" dirty="0" err="1">
                <a:solidFill>
                  <a:srgbClr val="FF0000"/>
                </a:solidFill>
              </a:rPr>
              <a:t>WPeriod</a:t>
            </a:r>
            <a:r>
              <a:rPr lang="en-US" sz="6000" b="1" dirty="0">
                <a:solidFill>
                  <a:srgbClr val="FF0000"/>
                </a:solidFill>
              </a:rPr>
              <a:t> 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4904" y="26680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890" y="1135677"/>
            <a:ext cx="117797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Linear means “Straight line</a:t>
            </a:r>
            <a:r>
              <a:rPr lang="en-US" sz="4400" dirty="0" smtClean="0"/>
              <a:t>” no exponent</a:t>
            </a:r>
            <a:endParaRPr lang="en-US" sz="4400" dirty="0"/>
          </a:p>
          <a:p>
            <a:r>
              <a:rPr lang="en-US" sz="4400" dirty="0"/>
              <a:t>Not Linear mean “Not Straight Line or Curved line”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2647675"/>
                <a:ext cx="8243034" cy="2096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 smtClean="0"/>
                  <a:t>Create a table for 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4(</m:t>
                        </m:r>
                        <m:f>
                          <m:f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5400" dirty="0"/>
                  <a:t> </a:t>
                </a:r>
              </a:p>
              <a:p>
                <a:r>
                  <a:rPr lang="en-US" sz="5400" dirty="0"/>
                  <a:t>over the interval −1 ≤ x ≤ 2.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47675"/>
                <a:ext cx="8243034" cy="2096728"/>
              </a:xfrm>
              <a:prstGeom prst="rect">
                <a:avLst/>
              </a:prstGeom>
              <a:blipFill rotWithShape="0">
                <a:blip r:embed="rId2"/>
                <a:stretch>
                  <a:fillRect l="-3920" b="-16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740493"/>
              </p:ext>
            </p:extLst>
          </p:nvPr>
        </p:nvGraphicFramePr>
        <p:xfrm>
          <a:off x="8243034" y="2664264"/>
          <a:ext cx="3026459" cy="4193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189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f(x)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896108" y="3709959"/>
            <a:ext cx="1150883" cy="630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23115" y="4426380"/>
            <a:ext cx="1150883" cy="630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30996" y="5317158"/>
            <a:ext cx="1150883" cy="630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896108" y="6133769"/>
            <a:ext cx="1150883" cy="630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945" y="4728579"/>
            <a:ext cx="7985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Is this a linear table/graph?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2163" y="5660405"/>
            <a:ext cx="7776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No, Why? </a:t>
            </a:r>
            <a:r>
              <a:rPr lang="en-US" sz="5400" dirty="0" smtClean="0">
                <a:solidFill>
                  <a:srgbClr val="FF0000"/>
                </a:solidFill>
              </a:rPr>
              <a:t>The </a:t>
            </a:r>
            <a:r>
              <a:rPr lang="en-US" sz="5400" dirty="0">
                <a:solidFill>
                  <a:srgbClr val="FF0000"/>
                </a:solidFill>
              </a:rPr>
              <a:t>line </a:t>
            </a:r>
            <a:r>
              <a:rPr lang="en-US" sz="5400" dirty="0" smtClean="0">
                <a:solidFill>
                  <a:srgbClr val="FF0000"/>
                </a:solidFill>
              </a:rPr>
              <a:t>curves. 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8707" y="5761180"/>
            <a:ext cx="1087821" cy="784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41558" y="1216593"/>
            <a:ext cx="2759242" cy="627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71052" y="1886640"/>
            <a:ext cx="895215" cy="663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831810" y="1930547"/>
            <a:ext cx="2673889" cy="663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BD27306-2DD5-4F03-B0ED-C993ABE5F2FB}"/>
              </a:ext>
            </a:extLst>
          </p:cNvPr>
          <p:cNvSpPr/>
          <p:nvPr/>
        </p:nvSpPr>
        <p:spPr>
          <a:xfrm>
            <a:off x="9955998" y="40973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#12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01632" y="1216593"/>
            <a:ext cx="2759242" cy="627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76159" y="5821347"/>
            <a:ext cx="2019957" cy="663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90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3788" y="2876176"/>
                <a:ext cx="909030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/>
                  <a:t>f(x)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                    </m:t>
                    </m:r>
                  </m:oMath>
                </a14:m>
                <a:r>
                  <a:rPr lang="en-US" sz="6000" dirty="0"/>
                  <a:t>f(x)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88" y="2876176"/>
                <a:ext cx="9090309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4024" t="-18072" b="-40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0" y="873967"/>
            <a:ext cx="8019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What </a:t>
            </a:r>
            <a:r>
              <a:rPr lang="en-US" sz="6000" dirty="0"/>
              <a:t>is f(4) for </a:t>
            </a:r>
            <a:r>
              <a:rPr lang="en-US" sz="6000" dirty="0" smtClean="0"/>
              <a:t>function?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550285" y="1691138"/>
            <a:ext cx="39886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Quadratic: </a:t>
            </a:r>
            <a:endParaRPr lang="en-US" sz="4000" dirty="0" smtClean="0"/>
          </a:p>
          <a:p>
            <a:pPr algn="ctr"/>
            <a:r>
              <a:rPr lang="en-US" sz="4000" dirty="0" smtClean="0"/>
              <a:t>Number </a:t>
            </a:r>
            <a:r>
              <a:rPr lang="en-US" sz="4000" dirty="0"/>
              <a:t>Exponent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6955" y="1739865"/>
            <a:ext cx="39649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Exponential: </a:t>
            </a:r>
            <a:endParaRPr lang="en-US" sz="4000" dirty="0" smtClean="0"/>
          </a:p>
          <a:p>
            <a:pPr algn="ctr"/>
            <a:r>
              <a:rPr lang="en-US" sz="4000" dirty="0" smtClean="0"/>
              <a:t>Variable </a:t>
            </a:r>
            <a:r>
              <a:rPr lang="en-US" sz="4000" dirty="0"/>
              <a:t>Exponent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93788" y="3734103"/>
                <a:ext cx="343061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/>
                  <a:t>f(4)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(4)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88" y="3734103"/>
                <a:ext cx="3430619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0657" t="-18072" b="-40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993787" y="4749766"/>
            <a:ext cx="45817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f(4) = (4)(4)(4)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3786" y="5725935"/>
            <a:ext cx="27879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f(4) = 64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96253" y="4604096"/>
            <a:ext cx="54393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f(4) = (3)(3)(3)(3)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67069" y="3653195"/>
                <a:ext cx="3257495" cy="1054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/>
                  <a:t>f(4)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</m:sSup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069" y="3653195"/>
                <a:ext cx="3257495" cy="1054135"/>
              </a:xfrm>
              <a:prstGeom prst="rect">
                <a:avLst/>
              </a:prstGeom>
              <a:blipFill rotWithShape="0">
                <a:blip r:embed="rId5"/>
                <a:stretch>
                  <a:fillRect l="-11215" t="-13295" b="-38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954621" y="5658231"/>
            <a:ext cx="27879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f(4) = 81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4539" y="13854"/>
            <a:ext cx="131850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Monday</a:t>
            </a:r>
            <a:r>
              <a:rPr lang="en-US" sz="6600" b="1" dirty="0"/>
              <a:t> Feb 24, 2020 </a:t>
            </a:r>
            <a:r>
              <a:rPr lang="en-US" sz="6000" b="1" dirty="0">
                <a:solidFill>
                  <a:srgbClr val="FF0000"/>
                </a:solidFill>
              </a:rPr>
              <a:t>Exit Ticket</a:t>
            </a:r>
            <a:r>
              <a:rPr lang="en-US" sz="6600" b="1" dirty="0">
                <a:solidFill>
                  <a:srgbClr val="FF0000"/>
                </a:solidFill>
              </a:rPr>
              <a:t>  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46068" y="3837947"/>
            <a:ext cx="2729422" cy="925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32933" y="4865121"/>
            <a:ext cx="2875249" cy="925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35648" y="5866476"/>
            <a:ext cx="2875249" cy="925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686939" y="5811751"/>
            <a:ext cx="3505061" cy="925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696964" y="4763580"/>
            <a:ext cx="3475877" cy="925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716123" y="3749257"/>
            <a:ext cx="3475877" cy="925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431FF0E-2B40-463F-90B2-B9906C8DC438}"/>
              </a:ext>
            </a:extLst>
          </p:cNvPr>
          <p:cNvSpPr/>
          <p:nvPr/>
        </p:nvSpPr>
        <p:spPr>
          <a:xfrm>
            <a:off x="8019311" y="1040829"/>
            <a:ext cx="4125571" cy="6298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#12 Lesson 6.3</a:t>
            </a:r>
          </a:p>
        </p:txBody>
      </p:sp>
    </p:spTree>
    <p:extLst>
      <p:ext uri="{BB962C8B-B14F-4D97-AF65-F5344CB8AC3E}">
        <p14:creationId xmlns:p14="http://schemas.microsoft.com/office/powerpoint/2010/main" val="2193583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10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99886"/>
            <a:ext cx="131850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Wednesday </a:t>
            </a:r>
            <a:r>
              <a:rPr lang="en-US" sz="6600" b="1" dirty="0"/>
              <a:t>Feb 26, 2020  </a:t>
            </a:r>
            <a:r>
              <a:rPr lang="en-US" sz="6000" b="1" dirty="0">
                <a:solidFill>
                  <a:srgbClr val="FF0000"/>
                </a:solidFill>
              </a:rPr>
              <a:t>Activator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210" y="709699"/>
            <a:ext cx="10732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How are the two functions different?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04" y="2079017"/>
                <a:ext cx="342843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dirty="0"/>
                  <a:t>k(x)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7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7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4" y="2079017"/>
                <a:ext cx="3428439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3523" t="-19289" b="-4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896177" y="1910010"/>
            <a:ext cx="28664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j(x) = 2x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922" y="1396379"/>
            <a:ext cx="6338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What is k(4) and j(4)?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344235"/>
              </p:ext>
            </p:extLst>
          </p:nvPr>
        </p:nvGraphicFramePr>
        <p:xfrm>
          <a:off x="492223" y="5087034"/>
          <a:ext cx="3026459" cy="1649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488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k(x)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488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838427"/>
              </p:ext>
            </p:extLst>
          </p:nvPr>
        </p:nvGraphicFramePr>
        <p:xfrm>
          <a:off x="7166025" y="4812162"/>
          <a:ext cx="302645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3232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j(x)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005452" y="5911917"/>
            <a:ext cx="1513230" cy="824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79254" y="5716487"/>
            <a:ext cx="15132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9210" y="2939329"/>
                <a:ext cx="3688702" cy="1150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dirty="0"/>
                  <a:t>k(4)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</m:sSup>
                  </m:oMath>
                </a14:m>
                <a:endParaRPr lang="en-US" sz="7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0" y="2939329"/>
                <a:ext cx="3688702" cy="1150315"/>
              </a:xfrm>
              <a:prstGeom prst="rect">
                <a:avLst/>
              </a:prstGeom>
              <a:blipFill rotWithShape="0">
                <a:blip r:embed="rId3"/>
                <a:stretch>
                  <a:fillRect l="-11405" t="-13757" b="-40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19186" y="3841960"/>
            <a:ext cx="57454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k(4) = </a:t>
            </a:r>
            <a:r>
              <a:rPr lang="en-US" sz="6000" dirty="0"/>
              <a:t>(2)(2)(2)(2)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96166" y="2074034"/>
            <a:ext cx="1917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Linear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4754" y="2786199"/>
            <a:ext cx="35044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j(4) = 2(4)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73949" y="3662388"/>
            <a:ext cx="25619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j(4) = 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97418" y="2203672"/>
            <a:ext cx="19175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Not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</a:rPr>
              <a:t>Linear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7418" y="2319709"/>
            <a:ext cx="1917513" cy="15222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034967" y="2194700"/>
            <a:ext cx="1917513" cy="7446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9257" y="3222340"/>
            <a:ext cx="537029" cy="810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38114" y="3006151"/>
            <a:ext cx="537029" cy="699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69256" y="4071119"/>
            <a:ext cx="537029" cy="699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82748" y="4074145"/>
            <a:ext cx="3681922" cy="774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2222" y="5908117"/>
            <a:ext cx="1513230" cy="828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166024" y="5716487"/>
            <a:ext cx="1513230" cy="904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49849" y="3027929"/>
            <a:ext cx="537029" cy="810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513553" y="2997494"/>
            <a:ext cx="537029" cy="699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349848" y="3876708"/>
            <a:ext cx="537029" cy="699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811972" y="3873553"/>
            <a:ext cx="2556547" cy="774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3B50852-DC37-4930-8534-DC3C622D2108}"/>
              </a:ext>
            </a:extLst>
          </p:cNvPr>
          <p:cNvSpPr/>
          <p:nvPr/>
        </p:nvSpPr>
        <p:spPr>
          <a:xfrm>
            <a:off x="4279345" y="5270567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#15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6.4</a:t>
            </a:r>
          </a:p>
        </p:txBody>
      </p:sp>
    </p:spTree>
    <p:extLst>
      <p:ext uri="{BB962C8B-B14F-4D97-AF65-F5344CB8AC3E}">
        <p14:creationId xmlns:p14="http://schemas.microsoft.com/office/powerpoint/2010/main" val="176468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5717" y="313985"/>
            <a:ext cx="11788726" cy="917411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Today’s Objective 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5717" y="1829920"/>
            <a:ext cx="12780476" cy="2281334"/>
          </a:xfrm>
        </p:spPr>
        <p:txBody>
          <a:bodyPr>
            <a:noAutofit/>
          </a:bodyPr>
          <a:lstStyle/>
          <a:p>
            <a:r>
              <a:rPr lang="en-US" sz="6600" dirty="0"/>
              <a:t>Students will be able to </a:t>
            </a:r>
            <a:r>
              <a:rPr lang="en-US" sz="6600" dirty="0" smtClean="0"/>
              <a:t>multiply, divide, and expand </a:t>
            </a:r>
            <a:r>
              <a:rPr lang="en-US" sz="6600" dirty="0"/>
              <a:t>with exponents.</a:t>
            </a:r>
          </a:p>
        </p:txBody>
      </p:sp>
      <p:pic>
        <p:nvPicPr>
          <p:cNvPr id="1026" name="Picture 2" descr="Image result for poughkeepsie hig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062" y="4932749"/>
            <a:ext cx="2887876" cy="19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397" y="4839727"/>
            <a:ext cx="2659490" cy="2011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333" y="4709779"/>
            <a:ext cx="2169994" cy="2141441"/>
          </a:xfrm>
          <a:prstGeom prst="rect">
            <a:avLst/>
          </a:prstGeom>
        </p:spPr>
      </p:pic>
      <p:pic>
        <p:nvPicPr>
          <p:cNvPr id="1032" name="Picture 8" descr="Image result for poughkeepsie high school cheerlead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0936"/>
            <a:ext cx="2044473" cy="25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960" y="4725071"/>
            <a:ext cx="2810278" cy="21329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04209" y="141402"/>
            <a:ext cx="26003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Unit 6</a:t>
            </a:r>
          </a:p>
          <a:p>
            <a:pPr algn="ctr"/>
            <a:r>
              <a:rPr lang="en-US" sz="5400" dirty="0">
                <a:solidFill>
                  <a:srgbClr val="0070C0"/>
                </a:solidFill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72588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5717" y="313985"/>
            <a:ext cx="11788726" cy="917411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Today’s Objective 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318" y="2102533"/>
            <a:ext cx="10507691" cy="2281334"/>
          </a:xfrm>
        </p:spPr>
        <p:txBody>
          <a:bodyPr>
            <a:noAutofit/>
          </a:bodyPr>
          <a:lstStyle/>
          <a:p>
            <a:r>
              <a:rPr lang="en-US" sz="6000" dirty="0"/>
              <a:t>Students will be able to evaluate and graph exponential functions.</a:t>
            </a:r>
          </a:p>
        </p:txBody>
      </p:sp>
      <p:pic>
        <p:nvPicPr>
          <p:cNvPr id="1026" name="Picture 2" descr="Image result for poughkeepsie hig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062" y="4932749"/>
            <a:ext cx="2887876" cy="19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397" y="4839727"/>
            <a:ext cx="2659490" cy="2011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333" y="4709779"/>
            <a:ext cx="2169994" cy="2141441"/>
          </a:xfrm>
          <a:prstGeom prst="rect">
            <a:avLst/>
          </a:prstGeom>
        </p:spPr>
      </p:pic>
      <p:pic>
        <p:nvPicPr>
          <p:cNvPr id="1032" name="Picture 8" descr="Image result for poughkeepsie high school cheerlead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0936"/>
            <a:ext cx="2044473" cy="25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960" y="4725071"/>
            <a:ext cx="2810278" cy="21329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04209" y="141402"/>
            <a:ext cx="26003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Unit 6</a:t>
            </a:r>
          </a:p>
          <a:p>
            <a:pPr algn="ctr"/>
            <a:r>
              <a:rPr lang="en-US" sz="5400" dirty="0">
                <a:solidFill>
                  <a:srgbClr val="0070C0"/>
                </a:solidFill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13121518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"/>
          <a:ext cx="11887200" cy="2758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4085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Mon(x)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Tue(B)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Wed(C)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chemeClr val="tx1"/>
                          </a:solidFill>
                        </a:rPr>
                        <a:t>Thur</a:t>
                      </a:r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(D)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Fri(A)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7839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>
                          <a:solidFill>
                            <a:srgbClr val="FF0000"/>
                          </a:solidFill>
                        </a:rPr>
                        <a:t>President’s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Lesson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Lesson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aseline="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04800" y="3257550"/>
          <a:ext cx="118872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Mon(B)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Tue(C)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Wed(D)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chemeClr val="tx1"/>
                          </a:solidFill>
                        </a:rPr>
                        <a:t>Thur</a:t>
                      </a:r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(A)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Fri(B)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8221">
                <a:tc>
                  <a:txBody>
                    <a:bodyPr/>
                    <a:lstStyle/>
                    <a:p>
                      <a:pPr algn="ctr"/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Lesson </a:t>
                      </a:r>
                    </a:p>
                    <a:p>
                      <a:pPr algn="ctr"/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Lesson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</a:rPr>
                        <a:t>2B: L6.5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</a:rPr>
                        <a:t>3B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: Assembly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and L6.5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</a:rPr>
                        <a:t>5B: L6.5</a:t>
                      </a:r>
                      <a:endParaRPr lang="en-US" sz="40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8740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7" y="-21526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902052"/>
            <a:ext cx="1202020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Best in Class  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Friday Assembly: 3</a:t>
            </a:r>
            <a:r>
              <a:rPr lang="en-US" sz="4800" baseline="30000" dirty="0" smtClean="0"/>
              <a:t>rd</a:t>
            </a:r>
            <a:r>
              <a:rPr lang="en-US" sz="4800" dirty="0" smtClean="0"/>
              <a:t> Period during ½ class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Tutoring</a:t>
            </a:r>
            <a:r>
              <a:rPr lang="en-US" sz="4800" dirty="0"/>
              <a:t>: </a:t>
            </a:r>
            <a:r>
              <a:rPr lang="en-US" sz="4800" dirty="0" smtClean="0"/>
              <a:t>Wed 2:45-3:15, </a:t>
            </a:r>
            <a:r>
              <a:rPr lang="en-US" sz="4800" dirty="0"/>
              <a:t>Fri 7:45-8:30 </a:t>
            </a:r>
            <a:endParaRPr lang="en-US" sz="4800" dirty="0" smtClean="0"/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Test 5 is in </a:t>
            </a:r>
            <a:r>
              <a:rPr lang="en-US" sz="4800" dirty="0" smtClean="0">
                <a:solidFill>
                  <a:schemeClr val="accent4"/>
                </a:solidFill>
              </a:rPr>
              <a:t>Yellow</a:t>
            </a:r>
            <a:r>
              <a:rPr lang="en-US" sz="4800" dirty="0" smtClean="0"/>
              <a:t>, Q3 Progress </a:t>
            </a:r>
            <a:r>
              <a:rPr lang="en-US" sz="4800" dirty="0" smtClean="0">
                <a:solidFill>
                  <a:srgbClr val="FF00FF"/>
                </a:solidFill>
              </a:rPr>
              <a:t>Pink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400" dirty="0" smtClean="0"/>
              <a:t>Q3 Progress Grades go home on March 6</a:t>
            </a:r>
            <a:r>
              <a:rPr lang="en-US" sz="4400" baseline="30000" dirty="0" smtClean="0"/>
              <a:t>th</a:t>
            </a:r>
          </a:p>
        </p:txBody>
      </p:sp>
    </p:spTree>
    <p:extLst>
      <p:ext uri="{BB962C8B-B14F-4D97-AF65-F5344CB8AC3E}">
        <p14:creationId xmlns:p14="http://schemas.microsoft.com/office/powerpoint/2010/main" val="25893651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7016" y="-208023"/>
            <a:ext cx="70178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Picture of the day 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139"/>
            <a:ext cx="5070764" cy="4936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786141"/>
            <a:ext cx="5809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Origin (0,0) in the center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875999" y="5887396"/>
            <a:ext cx="32018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Zoom out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379" y="1381934"/>
            <a:ext cx="4363812" cy="44629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50208" y="811924"/>
            <a:ext cx="58417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Origin (0,0) in the corner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8179022" y="5854311"/>
            <a:ext cx="27145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Zoom in</a:t>
            </a:r>
            <a:endParaRPr lang="en-US" sz="6000" dirty="0"/>
          </a:p>
        </p:txBody>
      </p:sp>
      <p:sp>
        <p:nvSpPr>
          <p:cNvPr id="11" name="Oval 10"/>
          <p:cNvSpPr/>
          <p:nvPr/>
        </p:nvSpPr>
        <p:spPr>
          <a:xfrm>
            <a:off x="2327016" y="3724102"/>
            <a:ext cx="299806" cy="282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49932" y="5114547"/>
            <a:ext cx="299806" cy="282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7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095" y="-140476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Today’s New </a:t>
            </a:r>
            <a:r>
              <a:rPr lang="en-US" sz="7200" b="1" dirty="0">
                <a:solidFill>
                  <a:srgbClr val="FF0000"/>
                </a:solidFill>
              </a:rPr>
              <a:t>(1 of </a:t>
            </a:r>
            <a:r>
              <a:rPr lang="en-US" sz="7200" b="1" dirty="0" smtClean="0">
                <a:solidFill>
                  <a:srgbClr val="FF0000"/>
                </a:solidFill>
              </a:rPr>
              <a:t>4)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91" y="1330699"/>
            <a:ext cx="6722609" cy="5501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92509" y="27033"/>
            <a:ext cx="516512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 </a:t>
            </a:r>
            <a:r>
              <a:rPr lang="en-US" sz="5400" dirty="0">
                <a:solidFill>
                  <a:srgbClr val="FF0000"/>
                </a:solidFill>
              </a:rPr>
              <a:t>red</a:t>
            </a:r>
            <a:r>
              <a:rPr lang="en-US" sz="5400" dirty="0"/>
              <a:t> line is </a:t>
            </a:r>
            <a:r>
              <a:rPr lang="en-US" sz="5400" dirty="0">
                <a:solidFill>
                  <a:srgbClr val="FF0000"/>
                </a:solidFill>
              </a:rPr>
              <a:t>linear</a:t>
            </a:r>
            <a:r>
              <a:rPr lang="en-US" sz="5400" dirty="0"/>
              <a:t>  and has </a:t>
            </a:r>
            <a:r>
              <a:rPr lang="en-US" sz="5400" dirty="0">
                <a:solidFill>
                  <a:srgbClr val="FF0000"/>
                </a:solidFill>
              </a:rPr>
              <a:t>NO</a:t>
            </a:r>
            <a:r>
              <a:rPr lang="en-US" sz="5400" dirty="0"/>
              <a:t> exponent. The </a:t>
            </a:r>
            <a:r>
              <a:rPr lang="en-US" sz="5400" dirty="0">
                <a:solidFill>
                  <a:srgbClr val="00B050"/>
                </a:solidFill>
              </a:rPr>
              <a:t>green</a:t>
            </a:r>
            <a:r>
              <a:rPr lang="en-US" sz="5400" dirty="0"/>
              <a:t> line is </a:t>
            </a:r>
            <a:r>
              <a:rPr lang="en-US" sz="5400" dirty="0">
                <a:solidFill>
                  <a:srgbClr val="00B050"/>
                </a:solidFill>
              </a:rPr>
              <a:t>exponential </a:t>
            </a:r>
            <a:r>
              <a:rPr lang="en-US" sz="5400" dirty="0"/>
              <a:t>graph. It has an exponent.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29659" y="5692309"/>
                <a:ext cx="373525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dirty="0">
                    <a:solidFill>
                      <a:srgbClr val="00B050"/>
                    </a:solidFill>
                  </a:rPr>
                  <a:t>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8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8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endParaRPr lang="en-US" sz="8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659" y="5692309"/>
                <a:ext cx="3735253" cy="1323439"/>
              </a:xfrm>
              <a:prstGeom prst="rect">
                <a:avLst/>
              </a:prstGeom>
              <a:blipFill rotWithShape="0">
                <a:blip r:embed="rId4"/>
                <a:stretch>
                  <a:fillRect l="-14029" t="-19355" b="-42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57469" y="3950755"/>
                <a:ext cx="1927579" cy="1575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dirty="0">
                    <a:solidFill>
                      <a:srgbClr val="FF0000"/>
                    </a:solidFill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7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7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469" y="3950755"/>
                <a:ext cx="1927579" cy="1575944"/>
              </a:xfrm>
              <a:prstGeom prst="rect">
                <a:avLst/>
              </a:prstGeom>
              <a:blipFill rotWithShape="0">
                <a:blip r:embed="rId5"/>
                <a:stretch>
                  <a:fillRect l="-24051" t="-5792" r="-1582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07050" y="5526699"/>
            <a:ext cx="1063693" cy="4096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94151" y="3222171"/>
            <a:ext cx="1635678" cy="4558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92509" y="3450119"/>
            <a:ext cx="3519034" cy="7735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92509" y="943429"/>
            <a:ext cx="1820862" cy="7982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92508" y="1842442"/>
            <a:ext cx="4172177" cy="668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92508" y="4992964"/>
            <a:ext cx="3519034" cy="7735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2025" y="5827699"/>
            <a:ext cx="2276928" cy="899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33423" y="3940442"/>
            <a:ext cx="1091803" cy="1586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2EC70AB-44FD-4141-A603-995A921CDE3F}"/>
              </a:ext>
            </a:extLst>
          </p:cNvPr>
          <p:cNvSpPr/>
          <p:nvPr/>
        </p:nvSpPr>
        <p:spPr>
          <a:xfrm>
            <a:off x="4193827" y="1194315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#15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9926" y="1005972"/>
            <a:ext cx="23512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Zoom in </a:t>
            </a:r>
          </a:p>
          <a:p>
            <a:pPr algn="ctr"/>
            <a:r>
              <a:rPr lang="en-US" sz="4800" dirty="0" smtClean="0"/>
              <a:t>Graph</a:t>
            </a:r>
            <a:endParaRPr lang="en-US" sz="4800" dirty="0"/>
          </a:p>
        </p:txBody>
      </p:sp>
      <p:sp>
        <p:nvSpPr>
          <p:cNvPr id="20" name="Oval 19"/>
          <p:cNvSpPr/>
          <p:nvPr/>
        </p:nvSpPr>
        <p:spPr>
          <a:xfrm>
            <a:off x="99788" y="6212711"/>
            <a:ext cx="299806" cy="282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581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9880"/>
            <a:ext cx="11817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 New Vocab (2 of </a:t>
            </a:r>
            <a:r>
              <a:rPr lang="en-US" sz="8000" b="1" dirty="0" smtClean="0">
                <a:solidFill>
                  <a:srgbClr val="FF0000"/>
                </a:solidFill>
              </a:rPr>
              <a:t>4)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0883" y="217564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5635" y="1682431"/>
                <a:ext cx="663630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/>
                  <a:t>Evaluate </a:t>
                </a:r>
                <a:r>
                  <a:rPr lang="en-US" sz="6000" dirty="0"/>
                  <a:t>j(x</a:t>
                </a:r>
                <a:r>
                  <a:rPr lang="en-US" sz="6000" dirty="0" smtClean="0"/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635" y="1682431"/>
                <a:ext cx="6636304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4867" t="-18563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480252"/>
              </p:ext>
            </p:extLst>
          </p:nvPr>
        </p:nvGraphicFramePr>
        <p:xfrm>
          <a:off x="8692282" y="1143559"/>
          <a:ext cx="3026459" cy="4193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189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j(x)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256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1024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8017" y="910333"/>
            <a:ext cx="7401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When x = 3, what is j(3) 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29199" y="2584005"/>
                <a:ext cx="4619021" cy="1054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 smtClean="0"/>
                  <a:t>j(3)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p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199" y="2584005"/>
                <a:ext cx="4619021" cy="1054135"/>
              </a:xfrm>
              <a:prstGeom prst="rect">
                <a:avLst/>
              </a:prstGeom>
              <a:blipFill rotWithShape="0">
                <a:blip r:embed="rId4"/>
                <a:stretch>
                  <a:fillRect l="-7916" t="-13873" b="-38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29199" y="3605278"/>
                <a:ext cx="540404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/>
                  <a:t>j(3) = </a:t>
                </a:r>
                <a:r>
                  <a:rPr lang="en-US" sz="6000" dirty="0" smtClean="0"/>
                  <a:t>16</a:t>
                </a:r>
                <a:r>
                  <a:rPr lang="en-US" sz="60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6000" dirty="0"/>
                  <a:t>4(4)(4)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199" y="3605278"/>
                <a:ext cx="5404043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6764" t="-17964" r="-5750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357313" y="4555245"/>
                <a:ext cx="390363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/>
                  <a:t>j(3) = </a:t>
                </a:r>
                <a:r>
                  <a:rPr lang="en-US" sz="6000" dirty="0" smtClean="0"/>
                  <a:t>16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6000" dirty="0"/>
                  <a:t>64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313" y="4555245"/>
                <a:ext cx="3903633" cy="1015663"/>
              </a:xfrm>
              <a:prstGeom prst="rect">
                <a:avLst/>
              </a:prstGeom>
              <a:blipFill rotWithShape="0">
                <a:blip r:embed="rId6"/>
                <a:stretch>
                  <a:fillRect l="-9531" t="-17964" r="-8281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329199" y="5472350"/>
            <a:ext cx="35173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j(3) = </a:t>
            </a:r>
            <a:r>
              <a:rPr lang="en-US" sz="6000" dirty="0" smtClean="0"/>
              <a:t>1024</a:t>
            </a:r>
            <a:endParaRPr lang="en-US" sz="6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DE0A6A-E57D-45A0-8B07-F72D1EEF2BB0}"/>
              </a:ext>
            </a:extLst>
          </p:cNvPr>
          <p:cNvSpPr/>
          <p:nvPr/>
        </p:nvSpPr>
        <p:spPr>
          <a:xfrm>
            <a:off x="-15635" y="5693169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#15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96970" y="5389045"/>
                <a:ext cx="612249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Is the point (3,1024) on the line j(x)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4400" dirty="0" smtClean="0"/>
                  <a:t>? 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Yes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970" y="5389045"/>
                <a:ext cx="6122492" cy="1446550"/>
              </a:xfrm>
              <a:prstGeom prst="rect">
                <a:avLst/>
              </a:prstGeom>
              <a:blipFill rotWithShape="0">
                <a:blip r:embed="rId7"/>
                <a:stretch>
                  <a:fillRect l="-4084" t="-8439" r="-2191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1288684" y="6112320"/>
            <a:ext cx="903316" cy="587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93324" y="2859578"/>
            <a:ext cx="581891" cy="74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20626" y="3728803"/>
            <a:ext cx="581891" cy="74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20625" y="4723074"/>
            <a:ext cx="581891" cy="74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711863" y="5739470"/>
            <a:ext cx="581891" cy="74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07697" y="2584737"/>
            <a:ext cx="728232" cy="74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55926" y="3756690"/>
            <a:ext cx="2133475" cy="74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99467" y="4761883"/>
            <a:ext cx="889593" cy="74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077136" y="5646856"/>
            <a:ext cx="1769373" cy="74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938425" y="5501342"/>
            <a:ext cx="1901371" cy="541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36825" y="2560674"/>
            <a:ext cx="5203768" cy="102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036824" y="3626850"/>
            <a:ext cx="5696417" cy="102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036824" y="4710228"/>
            <a:ext cx="5696417" cy="839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244822" y="5609993"/>
            <a:ext cx="3824686" cy="1004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174778" y="2044931"/>
            <a:ext cx="1543963" cy="814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174778" y="2902341"/>
            <a:ext cx="1543963" cy="814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149555" y="3694329"/>
            <a:ext cx="1543963" cy="814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147951" y="4524066"/>
            <a:ext cx="1543963" cy="814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712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9880"/>
            <a:ext cx="11817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 New Vocab </a:t>
            </a:r>
            <a:r>
              <a:rPr lang="en-US" sz="8000" b="1" dirty="0" smtClean="0">
                <a:solidFill>
                  <a:srgbClr val="FF0000"/>
                </a:solidFill>
              </a:rPr>
              <a:t>(3 </a:t>
            </a:r>
            <a:r>
              <a:rPr lang="en-US" sz="8000" b="1" dirty="0">
                <a:solidFill>
                  <a:srgbClr val="FF0000"/>
                </a:solidFill>
              </a:rPr>
              <a:t>of </a:t>
            </a:r>
            <a:r>
              <a:rPr lang="en-US" sz="8000" b="1" dirty="0" smtClean="0">
                <a:solidFill>
                  <a:srgbClr val="FF0000"/>
                </a:solidFill>
              </a:rPr>
              <a:t>4)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0883" y="217564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890173"/>
                <a:ext cx="6732484" cy="1503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/>
                  <a:t>Evaluate </a:t>
                </a:r>
                <a:r>
                  <a:rPr lang="en-US" sz="6000" dirty="0"/>
                  <a:t>k</a:t>
                </a:r>
                <a:r>
                  <a:rPr lang="en-US" sz="6000" dirty="0" smtClean="0"/>
                  <a:t>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90173"/>
                <a:ext cx="6732484" cy="1503297"/>
              </a:xfrm>
              <a:prstGeom prst="rect">
                <a:avLst/>
              </a:prstGeom>
              <a:blipFill rotWithShape="0">
                <a:blip r:embed="rId3"/>
                <a:stretch>
                  <a:fillRect l="-4801" b="-14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020756"/>
              </p:ext>
            </p:extLst>
          </p:nvPr>
        </p:nvGraphicFramePr>
        <p:xfrm>
          <a:off x="8197371" y="3149085"/>
          <a:ext cx="3026459" cy="3370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189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(x</a:t>
                      </a:r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52057" y="1006357"/>
            <a:ext cx="40655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When x = </a:t>
            </a:r>
            <a:r>
              <a:rPr lang="en-US" sz="5400" dirty="0" smtClean="0"/>
              <a:t>2, </a:t>
            </a:r>
          </a:p>
          <a:p>
            <a:r>
              <a:rPr lang="en-US" sz="5400" dirty="0" smtClean="0"/>
              <a:t>what </a:t>
            </a:r>
            <a:r>
              <a:rPr lang="en-US" sz="5400" dirty="0"/>
              <a:t>is </a:t>
            </a:r>
            <a:r>
              <a:rPr lang="en-US" sz="5400" dirty="0" smtClean="0"/>
              <a:t>k(2) </a:t>
            </a:r>
            <a:r>
              <a:rPr lang="en-US" sz="5400" dirty="0"/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51339" y="2455144"/>
                <a:ext cx="4683142" cy="1619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 smtClean="0"/>
                  <a:t>k(2)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6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339" y="2455144"/>
                <a:ext cx="4683142" cy="1619611"/>
              </a:xfrm>
              <a:prstGeom prst="rect">
                <a:avLst/>
              </a:prstGeom>
              <a:blipFill rotWithShape="0">
                <a:blip r:embed="rId4"/>
                <a:stretch>
                  <a:fillRect l="-7813" b="-13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DE0A6A-E57D-45A0-8B07-F72D1EEF2BB0}"/>
              </a:ext>
            </a:extLst>
          </p:cNvPr>
          <p:cNvSpPr/>
          <p:nvPr/>
        </p:nvSpPr>
        <p:spPr>
          <a:xfrm>
            <a:off x="-15635" y="5693169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#15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449961" y="4136429"/>
                <a:ext cx="4685898" cy="1396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 smtClean="0"/>
                  <a:t>k(2) = 16</a:t>
                </a:r>
                <a:r>
                  <a:rPr lang="en-US" sz="6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6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 smtClean="0"/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6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961" y="4136429"/>
                <a:ext cx="4685898" cy="1396088"/>
              </a:xfrm>
              <a:prstGeom prst="rect">
                <a:avLst/>
              </a:prstGeom>
              <a:blipFill rotWithShape="0">
                <a:blip r:embed="rId5"/>
                <a:stretch>
                  <a:fillRect l="-7932" b="-15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593546" y="5756550"/>
            <a:ext cx="25138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/>
              <a:t>k(2) = 1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2926080" y="3051823"/>
            <a:ext cx="631768" cy="648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50358" y="4510276"/>
            <a:ext cx="631768" cy="648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3596" y="5940184"/>
            <a:ext cx="631768" cy="648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659130" y="4071446"/>
            <a:ext cx="1564700" cy="749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659130" y="4920685"/>
            <a:ext cx="1564700" cy="749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659130" y="5756550"/>
            <a:ext cx="1564700" cy="749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87357" y="2511550"/>
            <a:ext cx="811959" cy="749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41488" y="4254509"/>
            <a:ext cx="1492993" cy="1278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49961" y="2455145"/>
            <a:ext cx="4865239" cy="1616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49960" y="4190421"/>
            <a:ext cx="4865239" cy="140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449960" y="5852372"/>
            <a:ext cx="4865239" cy="895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367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229" y="2165781"/>
            <a:ext cx="4792480" cy="46922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79880"/>
            <a:ext cx="11817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 New Vocab </a:t>
            </a:r>
            <a:r>
              <a:rPr lang="en-US" sz="8000" b="1" dirty="0" smtClean="0">
                <a:solidFill>
                  <a:srgbClr val="FF0000"/>
                </a:solidFill>
              </a:rPr>
              <a:t>(4 </a:t>
            </a:r>
            <a:r>
              <a:rPr lang="en-US" sz="8000" b="1" dirty="0">
                <a:solidFill>
                  <a:srgbClr val="FF0000"/>
                </a:solidFill>
              </a:rPr>
              <a:t>of </a:t>
            </a:r>
            <a:r>
              <a:rPr lang="en-US" sz="8000" b="1" dirty="0" smtClean="0">
                <a:solidFill>
                  <a:srgbClr val="FF0000"/>
                </a:solidFill>
              </a:rPr>
              <a:t>4)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0883" y="217564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2647" y="739200"/>
                <a:ext cx="6083653" cy="1503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/>
                  <a:t>Graph </a:t>
                </a:r>
                <a:r>
                  <a:rPr lang="en-US" sz="6000" dirty="0"/>
                  <a:t>k</a:t>
                </a:r>
                <a:r>
                  <a:rPr lang="en-US" sz="6000" dirty="0" smtClean="0"/>
                  <a:t>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47" y="739200"/>
                <a:ext cx="6083653" cy="1503297"/>
              </a:xfrm>
              <a:prstGeom prst="rect">
                <a:avLst/>
              </a:prstGeom>
              <a:blipFill rotWithShape="0">
                <a:blip r:embed="rId4"/>
                <a:stretch>
                  <a:fillRect l="-5311" b="-14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44925"/>
              </p:ext>
            </p:extLst>
          </p:nvPr>
        </p:nvGraphicFramePr>
        <p:xfrm>
          <a:off x="8227524" y="2640309"/>
          <a:ext cx="3026459" cy="3370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189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(x</a:t>
                      </a:r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51162" y="885983"/>
                <a:ext cx="4979184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o</a:t>
                </a:r>
                <a:r>
                  <a:rPr lang="en-US" sz="5400" dirty="0" smtClean="0"/>
                  <a:t>ver the interval </a:t>
                </a:r>
              </a:p>
              <a:p>
                <a:r>
                  <a:rPr lang="en-US" sz="5400" dirty="0" smtClean="0"/>
                  <a:t>  of 0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162" y="885983"/>
                <a:ext cx="4979184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6487" t="-9722" r="-5630" b="-20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DE0A6A-E57D-45A0-8B07-F72D1EEF2BB0}"/>
              </a:ext>
            </a:extLst>
          </p:cNvPr>
          <p:cNvSpPr/>
          <p:nvPr/>
        </p:nvSpPr>
        <p:spPr>
          <a:xfrm>
            <a:off x="-15635" y="5693169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#15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24468" y="2522931"/>
            <a:ext cx="30258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origin (0,0) is in the corner.  </a:t>
            </a:r>
          </a:p>
          <a:p>
            <a:pPr algn="ctr"/>
            <a:r>
              <a:rPr lang="en-US" sz="4400" dirty="0" smtClean="0"/>
              <a:t>Zoom in.</a:t>
            </a:r>
            <a:endParaRPr lang="en-US" sz="4400" dirty="0"/>
          </a:p>
        </p:txBody>
      </p:sp>
      <p:sp>
        <p:nvSpPr>
          <p:cNvPr id="28" name="Oval 27"/>
          <p:cNvSpPr/>
          <p:nvPr/>
        </p:nvSpPr>
        <p:spPr>
          <a:xfrm>
            <a:off x="2980515" y="6378544"/>
            <a:ext cx="299806" cy="282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22691" y="3961672"/>
            <a:ext cx="1703884" cy="58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95799" y="6011085"/>
            <a:ext cx="4434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Growth or Decay?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67607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232" y="140775"/>
            <a:ext cx="82051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Group Work Questions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435" y="1225689"/>
            <a:ext cx="132119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#1</a:t>
            </a:r>
          </a:p>
          <a:p>
            <a:r>
              <a:rPr lang="en-US" sz="7200" dirty="0"/>
              <a:t>#2</a:t>
            </a:r>
          </a:p>
          <a:p>
            <a:r>
              <a:rPr lang="en-US" sz="7200" dirty="0"/>
              <a:t>#3</a:t>
            </a:r>
          </a:p>
          <a:p>
            <a:r>
              <a:rPr lang="en-US" sz="7200" dirty="0"/>
              <a:t>#4</a:t>
            </a:r>
          </a:p>
          <a:p>
            <a:r>
              <a:rPr lang="en-US" sz="7200" dirty="0"/>
              <a:t>#5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9633" y="1287290"/>
            <a:ext cx="178927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#6</a:t>
            </a:r>
          </a:p>
          <a:p>
            <a:r>
              <a:rPr lang="en-US" sz="7200" dirty="0"/>
              <a:t>#7</a:t>
            </a:r>
          </a:p>
          <a:p>
            <a:r>
              <a:rPr lang="en-US" sz="7200" dirty="0"/>
              <a:t>#8</a:t>
            </a:r>
          </a:p>
          <a:p>
            <a:r>
              <a:rPr lang="en-US" sz="7200" dirty="0"/>
              <a:t>#9</a:t>
            </a:r>
          </a:p>
          <a:p>
            <a:r>
              <a:rPr lang="en-US" sz="7200" dirty="0"/>
              <a:t>#10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5242" y="1287290"/>
            <a:ext cx="25378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2,5,6,9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5241" y="3487846"/>
            <a:ext cx="25378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2,5,6,9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4936" y="2418369"/>
            <a:ext cx="25378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2,7,8,9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4936" y="4581165"/>
            <a:ext cx="25378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2,7,8,9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8126" y="5688402"/>
            <a:ext cx="25378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2,5,6,9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7605" y="2418369"/>
            <a:ext cx="25378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2,5,6,9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68140" y="1279572"/>
            <a:ext cx="25378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2,7,8,9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2516" y="3549447"/>
            <a:ext cx="27286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2,7,8,9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3116" y="4711326"/>
            <a:ext cx="25378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2,5,6,9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83352" y="5688402"/>
            <a:ext cx="25378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2,7,8,9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3138" y="1408290"/>
            <a:ext cx="464458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22905" y="2500850"/>
            <a:ext cx="464458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14367" y="3608846"/>
            <a:ext cx="464458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733655" y="4770038"/>
            <a:ext cx="464458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714367" y="5890824"/>
            <a:ext cx="464458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204494" y="1409937"/>
            <a:ext cx="464458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204494" y="2562107"/>
            <a:ext cx="464458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333134" y="3734250"/>
            <a:ext cx="464458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14923" y="4793464"/>
            <a:ext cx="464458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513894" y="5887610"/>
            <a:ext cx="464458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C5FFF63-4D51-4601-A043-5978EC728A7A}"/>
              </a:ext>
            </a:extLst>
          </p:cNvPr>
          <p:cNvSpPr/>
          <p:nvPr/>
        </p:nvSpPr>
        <p:spPr>
          <a:xfrm>
            <a:off x="8879381" y="96077"/>
            <a:ext cx="26172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#13-14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315319" y="1408290"/>
            <a:ext cx="464458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382588" y="2459827"/>
            <a:ext cx="464458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324390" y="3608846"/>
            <a:ext cx="464458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343678" y="4690874"/>
            <a:ext cx="464458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339061" y="5873889"/>
            <a:ext cx="464458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817265" y="1411759"/>
            <a:ext cx="464458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936941" y="2542838"/>
            <a:ext cx="464458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943499" y="3638455"/>
            <a:ext cx="464458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013193" y="4770038"/>
            <a:ext cx="464458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9175728" y="5747218"/>
            <a:ext cx="464458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815106" y="1629977"/>
            <a:ext cx="21486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#3 and #4 are decimals answers.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26317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4904" y="26680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79113" y="19424"/>
            <a:ext cx="13185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 Wednesday </a:t>
            </a:r>
            <a:r>
              <a:rPr lang="en-US" sz="6000" b="1" dirty="0"/>
              <a:t>Feb 26, </a:t>
            </a:r>
            <a:r>
              <a:rPr lang="en-US" sz="6000" b="1" dirty="0" smtClean="0"/>
              <a:t>2020 </a:t>
            </a:r>
            <a:r>
              <a:rPr lang="en-US" sz="5400" b="1" dirty="0" smtClean="0">
                <a:solidFill>
                  <a:srgbClr val="FF0000"/>
                </a:solidFill>
              </a:rPr>
              <a:t>Work Period</a:t>
            </a:r>
            <a:r>
              <a:rPr lang="en-US" sz="6000" b="1" dirty="0" smtClean="0">
                <a:solidFill>
                  <a:srgbClr val="FF0000"/>
                </a:solidFill>
              </a:rPr>
              <a:t> 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4629" y="1090500"/>
            <a:ext cx="67273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Who is the most productive in hour 2 and 6? </a:t>
            </a:r>
          </a:p>
          <a:p>
            <a:r>
              <a:rPr lang="en-US" sz="4400" dirty="0"/>
              <a:t>          Tom   and    Sean</a:t>
            </a:r>
          </a:p>
          <a:p>
            <a:r>
              <a:rPr lang="en-US" sz="4400" dirty="0"/>
              <a:t>What is his productivity rate at those hours?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2231"/>
            <a:ext cx="5306786" cy="54762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57348" y="4489182"/>
            <a:ext cx="5941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T(2) = </a:t>
            </a:r>
            <a:r>
              <a:rPr lang="en-US" sz="4800" dirty="0" smtClean="0"/>
              <a:t>47      T(6</a:t>
            </a:r>
            <a:r>
              <a:rPr lang="en-US" sz="4800" dirty="0"/>
              <a:t>) = </a:t>
            </a:r>
            <a:r>
              <a:rPr lang="en-US" sz="4800" dirty="0" smtClean="0"/>
              <a:t>47</a:t>
            </a:r>
            <a:endParaRPr lang="en-US" sz="4800" dirty="0"/>
          </a:p>
          <a:p>
            <a:r>
              <a:rPr lang="en-US" sz="4800" dirty="0"/>
              <a:t>S(2) = </a:t>
            </a:r>
            <a:r>
              <a:rPr lang="en-US" sz="4800" dirty="0" smtClean="0"/>
              <a:t>25</a:t>
            </a:r>
            <a:r>
              <a:rPr lang="en-US" sz="4800" dirty="0"/>
              <a:t>	  S(6) = </a:t>
            </a:r>
            <a:r>
              <a:rPr lang="en-US" sz="4800" dirty="0" smtClean="0"/>
              <a:t>75</a:t>
            </a:r>
            <a:endParaRPr lang="en-US" sz="4800" dirty="0"/>
          </a:p>
          <a:p>
            <a:r>
              <a:rPr lang="en-US" sz="4800" dirty="0"/>
              <a:t>B(2) = </a:t>
            </a:r>
            <a:r>
              <a:rPr lang="en-US" sz="4800" dirty="0" smtClean="0"/>
              <a:t>3</a:t>
            </a:r>
            <a:r>
              <a:rPr lang="en-US" sz="4800" dirty="0"/>
              <a:t>	  B(6) = </a:t>
            </a:r>
            <a:r>
              <a:rPr lang="en-US" sz="4800" dirty="0" smtClean="0"/>
              <a:t>27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9246407" y="2493924"/>
            <a:ext cx="2643912" cy="639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60579" y="3710032"/>
            <a:ext cx="236504" cy="237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65052" y="4870933"/>
            <a:ext cx="236504" cy="237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560579" y="6012676"/>
            <a:ext cx="236504" cy="237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52611" y="4752036"/>
            <a:ext cx="236504" cy="237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52611" y="3715196"/>
            <a:ext cx="236504" cy="237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39621" y="2430233"/>
            <a:ext cx="236504" cy="237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19734" y="2509711"/>
            <a:ext cx="2643912" cy="639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C6458AC-944A-4C20-81EE-4676EF887D12}"/>
              </a:ext>
            </a:extLst>
          </p:cNvPr>
          <p:cNvSpPr/>
          <p:nvPr/>
        </p:nvSpPr>
        <p:spPr>
          <a:xfrm>
            <a:off x="956438" y="984877"/>
            <a:ext cx="2231254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#16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090" y="350576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47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167089" y="2225963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75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009" y="460802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7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238028" y="573467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57841" y="4551206"/>
            <a:ext cx="738508" cy="639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457841" y="5314447"/>
            <a:ext cx="738508" cy="639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457841" y="6019072"/>
            <a:ext cx="738508" cy="639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73286" y="4606826"/>
            <a:ext cx="738508" cy="639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473286" y="5382484"/>
            <a:ext cx="738508" cy="639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473286" y="6131572"/>
            <a:ext cx="738508" cy="639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7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60589"/>
              </p:ext>
            </p:extLst>
          </p:nvPr>
        </p:nvGraphicFramePr>
        <p:xfrm>
          <a:off x="304800" y="1"/>
          <a:ext cx="11887200" cy="2758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4085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Mon(x)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Tue(B)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Wed(C)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chemeClr val="tx1"/>
                          </a:solidFill>
                        </a:rPr>
                        <a:t>Thur</a:t>
                      </a:r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(D)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Fri(A)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7839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>
                          <a:solidFill>
                            <a:srgbClr val="FF0000"/>
                          </a:solidFill>
                        </a:rPr>
                        <a:t>President’s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Lesson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Lesson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aseline="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269221"/>
              </p:ext>
            </p:extLst>
          </p:nvPr>
        </p:nvGraphicFramePr>
        <p:xfrm>
          <a:off x="304800" y="3257550"/>
          <a:ext cx="11887200" cy="2882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Mon(B)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Tue(C)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Wed(D)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chemeClr val="tx1"/>
                          </a:solidFill>
                        </a:rPr>
                        <a:t>Thur</a:t>
                      </a:r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(A)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Fri(B)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8221">
                <a:tc>
                  <a:txBody>
                    <a:bodyPr/>
                    <a:lstStyle/>
                    <a:p>
                      <a:pPr algn="ctr"/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Lesson </a:t>
                      </a:r>
                    </a:p>
                    <a:p>
                      <a:pPr algn="ctr"/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Lesson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Lesson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8602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883" y="217564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5635" y="1682431"/>
                <a:ext cx="935339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Evaluate </a:t>
                </a:r>
                <a:r>
                  <a:rPr lang="en-US" sz="6000" dirty="0"/>
                  <a:t>j(x)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∙5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5400" dirty="0"/>
                  <a:t> </a:t>
                </a:r>
                <a:r>
                  <a:rPr lang="en-US" sz="4400" dirty="0"/>
                  <a:t>the function.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635" y="1682431"/>
                <a:ext cx="9353394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3453" t="-18563" r="-169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020614"/>
              </p:ext>
            </p:extLst>
          </p:nvPr>
        </p:nvGraphicFramePr>
        <p:xfrm>
          <a:off x="7925540" y="2869857"/>
          <a:ext cx="3026459" cy="3370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189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j(x)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8017" y="910333"/>
            <a:ext cx="7401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When x = 2, what is j(2) 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29199" y="2584005"/>
                <a:ext cx="4367349" cy="1054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/>
                  <a:t>j(2)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199" y="2584005"/>
                <a:ext cx="4367349" cy="1054135"/>
              </a:xfrm>
              <a:prstGeom prst="rect">
                <a:avLst/>
              </a:prstGeom>
              <a:blipFill rotWithShape="0">
                <a:blip r:embed="rId4"/>
                <a:stretch>
                  <a:fillRect l="-8368" t="-13873" b="-38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410366" y="3609011"/>
                <a:ext cx="419486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/>
                  <a:t>j(2) = 3</a:t>
                </a:r>
                <a:r>
                  <a:rPr lang="en-US" sz="6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6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6000" dirty="0"/>
                  <a:t>(5)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366" y="3609011"/>
                <a:ext cx="4194866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8708" t="-17964" r="-7692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475296" y="4555245"/>
                <a:ext cx="358893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/>
                  <a:t>j(2) = 3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296" y="4555245"/>
                <a:ext cx="3588931" cy="1015663"/>
              </a:xfrm>
              <a:prstGeom prst="rect">
                <a:avLst/>
              </a:prstGeom>
              <a:blipFill rotWithShape="0">
                <a:blip r:embed="rId6"/>
                <a:stretch>
                  <a:fillRect l="-10187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475296" y="5505212"/>
            <a:ext cx="27382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j(2) = 75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38769" y="5406770"/>
            <a:ext cx="1513230" cy="81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438769" y="3775831"/>
            <a:ext cx="1513230" cy="81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-32163"/>
            <a:ext cx="13185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Wednesday </a:t>
            </a:r>
            <a:r>
              <a:rPr lang="en-US" sz="6000" b="1" dirty="0"/>
              <a:t>Feb 26, 2020 </a:t>
            </a:r>
            <a:r>
              <a:rPr lang="en-US" sz="6000" b="1" dirty="0" smtClean="0">
                <a:solidFill>
                  <a:srgbClr val="FF0000"/>
                </a:solidFill>
              </a:rPr>
              <a:t>Exit Ticket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6742" y="2798540"/>
            <a:ext cx="464458" cy="739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95599" y="3777453"/>
            <a:ext cx="464458" cy="739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975428" y="4724158"/>
            <a:ext cx="464458" cy="739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75428" y="5643466"/>
            <a:ext cx="464458" cy="739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963194" y="2659044"/>
            <a:ext cx="343961" cy="631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156682" y="3710673"/>
            <a:ext cx="3016982" cy="84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151944" y="4692959"/>
            <a:ext cx="3016982" cy="84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215022" y="5628735"/>
            <a:ext cx="3016982" cy="84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70018EB-4500-4D7F-BA27-E2E08817E94C}"/>
              </a:ext>
            </a:extLst>
          </p:cNvPr>
          <p:cNvSpPr/>
          <p:nvPr/>
        </p:nvSpPr>
        <p:spPr>
          <a:xfrm>
            <a:off x="9637473" y="1155263"/>
            <a:ext cx="2231254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#16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6.4</a:t>
            </a:r>
          </a:p>
        </p:txBody>
      </p:sp>
      <p:sp>
        <p:nvSpPr>
          <p:cNvPr id="5" name="Rectangle 4"/>
          <p:cNvSpPr/>
          <p:nvPr/>
        </p:nvSpPr>
        <p:spPr>
          <a:xfrm>
            <a:off x="9438769" y="4592260"/>
            <a:ext cx="1513230" cy="814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322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083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6446"/>
            <a:ext cx="131850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Friday</a:t>
            </a:r>
            <a:r>
              <a:rPr lang="en-US" sz="6600" b="1" dirty="0"/>
              <a:t> Feb 28, 2020 </a:t>
            </a:r>
            <a:r>
              <a:rPr lang="en-US" sz="6000" b="1" dirty="0">
                <a:solidFill>
                  <a:srgbClr val="FF0000"/>
                </a:solidFill>
              </a:rPr>
              <a:t>Activator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220" y="2421529"/>
            <a:ext cx="12032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2, 8, 14, ___, ___, ___, ___, ___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3707" y="3199147"/>
            <a:ext cx="11933711" cy="1198600"/>
            <a:chOff x="-52012" y="3106065"/>
            <a:chExt cx="11933711" cy="1198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-52012" y="3106065"/>
                  <a:ext cx="1126912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2012" y="3106065"/>
                  <a:ext cx="1126912" cy="10156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4098" y="3106065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098" y="3106065"/>
                  <a:ext cx="1144736" cy="101566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200208" y="3136841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0208" y="3136841"/>
                  <a:ext cx="1144736" cy="101566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579450" y="3207113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450" y="3207113"/>
                  <a:ext cx="1144736" cy="101566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280621" y="3207113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0621" y="3207113"/>
                  <a:ext cx="1144736" cy="101566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084182" y="3230233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4182" y="3230233"/>
                  <a:ext cx="1144736" cy="101566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829804" y="3289002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9804" y="3289002"/>
                  <a:ext cx="1144736" cy="101566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0736963" y="3286975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6963" y="3286975"/>
                  <a:ext cx="1144736" cy="101566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339" y="982996"/>
                <a:ext cx="1154546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Given the following pattern.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9" y="982996"/>
                <a:ext cx="11545468" cy="923330"/>
              </a:xfrm>
              <a:prstGeom prst="rect">
                <a:avLst/>
              </a:prstGeom>
              <a:blipFill rotWithShape="0">
                <a:blip r:embed="rId12"/>
                <a:stretch>
                  <a:fillRect l="-2798" t="-17763" b="-3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22995" y="1727975"/>
            <a:ext cx="880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+6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4045" y="1735535"/>
            <a:ext cx="880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+6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89945" y="1758751"/>
            <a:ext cx="880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+6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37927" y="2457872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55750" y="2463638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26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58351" y="2456078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32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94269" y="2432862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38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11905" y="2379081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44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8289" y="4285566"/>
            <a:ext cx="119337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Is this an exponential pattern? No</a:t>
            </a:r>
          </a:p>
          <a:p>
            <a:r>
              <a:rPr lang="en-US" sz="5400" dirty="0" smtClean="0"/>
              <a:t>Why? There is repeated addition, not multiplication.  </a:t>
            </a:r>
            <a:endParaRPr lang="en-US" sz="5400" dirty="0"/>
          </a:p>
        </p:txBody>
      </p:sp>
      <p:sp>
        <p:nvSpPr>
          <p:cNvPr id="29" name="Rectangle 28"/>
          <p:cNvSpPr/>
          <p:nvPr/>
        </p:nvSpPr>
        <p:spPr>
          <a:xfrm>
            <a:off x="8970981" y="4437727"/>
            <a:ext cx="1587810" cy="728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2995" y="1758751"/>
            <a:ext cx="880369" cy="697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02110" y="1771704"/>
            <a:ext cx="880369" cy="697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773684" y="1771766"/>
            <a:ext cx="880369" cy="697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573078" y="2568703"/>
            <a:ext cx="1251978" cy="728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387592" y="2605018"/>
            <a:ext cx="1251978" cy="728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147511" y="2605018"/>
            <a:ext cx="1251978" cy="728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970981" y="2587332"/>
            <a:ext cx="1251978" cy="728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720460" y="2587332"/>
            <a:ext cx="1251978" cy="728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28364" y="5246793"/>
            <a:ext cx="2431520" cy="728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A685AED2-C711-4D9C-8EE9-45C497459920}"/>
              </a:ext>
            </a:extLst>
          </p:cNvPr>
          <p:cNvSpPr/>
          <p:nvPr/>
        </p:nvSpPr>
        <p:spPr>
          <a:xfrm>
            <a:off x="9929872" y="-16396"/>
            <a:ext cx="2231254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#19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6.5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80220" y="6129248"/>
            <a:ext cx="4473647" cy="728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007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5717" y="313985"/>
            <a:ext cx="11788726" cy="917411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Today’s Objective 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5" y="1989601"/>
            <a:ext cx="12180455" cy="2281334"/>
          </a:xfrm>
        </p:spPr>
        <p:txBody>
          <a:bodyPr>
            <a:noAutofit/>
          </a:bodyPr>
          <a:lstStyle/>
          <a:p>
            <a:r>
              <a:rPr lang="en-US" sz="6000" dirty="0"/>
              <a:t>Students will be able to write recursive patterns given the function. </a:t>
            </a:r>
          </a:p>
        </p:txBody>
      </p:sp>
      <p:pic>
        <p:nvPicPr>
          <p:cNvPr id="1026" name="Picture 2" descr="Image result for poughkeepsie hig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062" y="4932749"/>
            <a:ext cx="2887876" cy="19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397" y="4839727"/>
            <a:ext cx="2659490" cy="2011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333" y="4709779"/>
            <a:ext cx="2169994" cy="2141441"/>
          </a:xfrm>
          <a:prstGeom prst="rect">
            <a:avLst/>
          </a:prstGeom>
        </p:spPr>
      </p:pic>
      <p:pic>
        <p:nvPicPr>
          <p:cNvPr id="1032" name="Picture 8" descr="Image result for poughkeepsie high school cheerlead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0936"/>
            <a:ext cx="2044473" cy="25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960" y="4725071"/>
            <a:ext cx="2810278" cy="21329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25662" y="141402"/>
            <a:ext cx="27574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Unit 6</a:t>
            </a:r>
          </a:p>
          <a:p>
            <a:pPr algn="ctr"/>
            <a:r>
              <a:rPr lang="en-US" sz="5400" dirty="0">
                <a:solidFill>
                  <a:srgbClr val="0070C0"/>
                </a:solidFill>
              </a:rPr>
              <a:t>Lesson 5 </a:t>
            </a:r>
          </a:p>
        </p:txBody>
      </p:sp>
    </p:spTree>
    <p:extLst>
      <p:ext uri="{BB962C8B-B14F-4D97-AF65-F5344CB8AC3E}">
        <p14:creationId xmlns:p14="http://schemas.microsoft.com/office/powerpoint/2010/main" val="41533667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"/>
          <a:ext cx="11887200" cy="2758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4085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Mon(x)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Tue(B)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Wed(C)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chemeClr val="tx1"/>
                          </a:solidFill>
                        </a:rPr>
                        <a:t>Thur</a:t>
                      </a:r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(D)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Fri(A)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7839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>
                          <a:solidFill>
                            <a:srgbClr val="FF0000"/>
                          </a:solidFill>
                        </a:rPr>
                        <a:t>President’s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Lesson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Lesson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baseline="0" dirty="0">
                          <a:solidFill>
                            <a:srgbClr val="FF0000"/>
                          </a:solidFill>
                        </a:rPr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aseline="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04800" y="3257550"/>
          <a:ext cx="118872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Mon(B)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Tue(C)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Wed(D)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chemeClr val="tx1"/>
                          </a:solidFill>
                        </a:rPr>
                        <a:t>Thur</a:t>
                      </a:r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(A)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Fri(B)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8221">
                <a:tc>
                  <a:txBody>
                    <a:bodyPr/>
                    <a:lstStyle/>
                    <a:p>
                      <a:pPr algn="ctr"/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Lesson </a:t>
                      </a:r>
                    </a:p>
                    <a:p>
                      <a:pPr algn="ctr"/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Lesson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baseline="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</a:rPr>
                        <a:t>2B: L6.5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</a:rPr>
                        <a:t>3B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: Assembly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and L6.5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</a:rPr>
                        <a:t>5B: L6.5</a:t>
                      </a:r>
                      <a:endParaRPr lang="en-US" sz="40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3541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7" y="-21526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902052"/>
            <a:ext cx="1202020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Best in Class  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Friday Assembly: 3</a:t>
            </a:r>
            <a:r>
              <a:rPr lang="en-US" sz="4800" baseline="30000" dirty="0" smtClean="0"/>
              <a:t>rd</a:t>
            </a:r>
            <a:r>
              <a:rPr lang="en-US" sz="4800" dirty="0" smtClean="0"/>
              <a:t> Period during ½ class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Tutoring on Monday is CANCELED. 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Tutoring</a:t>
            </a:r>
            <a:r>
              <a:rPr lang="en-US" sz="4800" dirty="0"/>
              <a:t>: </a:t>
            </a:r>
            <a:r>
              <a:rPr lang="en-US" sz="5400" dirty="0" smtClean="0">
                <a:solidFill>
                  <a:srgbClr val="FF0000"/>
                </a:solidFill>
              </a:rPr>
              <a:t>Wed 2:45-3:45</a:t>
            </a:r>
            <a:r>
              <a:rPr lang="en-US" sz="4800" dirty="0" smtClean="0"/>
              <a:t>, </a:t>
            </a:r>
            <a:r>
              <a:rPr lang="en-US" sz="4800" dirty="0"/>
              <a:t>Fri 7:45-8:30 </a:t>
            </a:r>
            <a:endParaRPr lang="en-US" sz="4800" dirty="0" smtClean="0"/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Test 5 is in </a:t>
            </a:r>
            <a:r>
              <a:rPr lang="en-US" sz="4800" dirty="0" smtClean="0">
                <a:solidFill>
                  <a:schemeClr val="accent4"/>
                </a:solidFill>
              </a:rPr>
              <a:t>Yellow</a:t>
            </a:r>
            <a:r>
              <a:rPr lang="en-US" sz="4800" dirty="0" smtClean="0"/>
              <a:t>, Q3 Progress </a:t>
            </a:r>
            <a:r>
              <a:rPr lang="en-US" sz="4800" dirty="0" smtClean="0">
                <a:solidFill>
                  <a:srgbClr val="FF66CC"/>
                </a:solidFill>
              </a:rPr>
              <a:t>Pink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400" dirty="0" smtClean="0"/>
              <a:t>Q3 Progress Grades go home on March 6</a:t>
            </a:r>
            <a:r>
              <a:rPr lang="en-US" sz="4400" baseline="30000" dirty="0" smtClean="0"/>
              <a:t>th</a:t>
            </a:r>
          </a:p>
        </p:txBody>
      </p:sp>
    </p:spTree>
    <p:extLst>
      <p:ext uri="{BB962C8B-B14F-4D97-AF65-F5344CB8AC3E}">
        <p14:creationId xmlns:p14="http://schemas.microsoft.com/office/powerpoint/2010/main" val="21394667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1817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 New Vocab (1 of 4)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0883" y="217564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78342" y="2824172"/>
            <a:ext cx="5032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-7, </a:t>
            </a:r>
            <a:r>
              <a:rPr lang="en-US" sz="7200" dirty="0"/>
              <a:t>5</a:t>
            </a:r>
            <a:r>
              <a:rPr lang="en-US" sz="7200" dirty="0" smtClean="0"/>
              <a:t>, 17, 29, </a:t>
            </a:r>
            <a:endParaRPr lang="en-US" sz="7200" dirty="0"/>
          </a:p>
        </p:txBody>
      </p:sp>
      <p:grpSp>
        <p:nvGrpSpPr>
          <p:cNvPr id="9" name="Group 8"/>
          <p:cNvGrpSpPr/>
          <p:nvPr/>
        </p:nvGrpSpPr>
        <p:grpSpPr>
          <a:xfrm>
            <a:off x="6617601" y="3567193"/>
            <a:ext cx="4832677" cy="1231105"/>
            <a:chOff x="-52012" y="3106065"/>
            <a:chExt cx="4832677" cy="12311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-52012" y="3106065"/>
                  <a:ext cx="1335494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7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72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2012" y="3106065"/>
                  <a:ext cx="1335494" cy="120032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074098" y="3106065"/>
                  <a:ext cx="1314078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7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2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098" y="3106065"/>
                  <a:ext cx="1314078" cy="12003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200208" y="3136841"/>
                  <a:ext cx="1335494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7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2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0208" y="3136841"/>
                  <a:ext cx="1335494" cy="12003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45171" y="3136841"/>
                  <a:ext cx="1335494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7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171" y="3136841"/>
                  <a:ext cx="1335494" cy="12003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/>
          <p:cNvSpPr txBox="1"/>
          <p:nvPr/>
        </p:nvSpPr>
        <p:spPr>
          <a:xfrm>
            <a:off x="7095344" y="1933727"/>
            <a:ext cx="1231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+12</a:t>
            </a:r>
            <a:endParaRPr lang="en-US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8326771" y="1917815"/>
            <a:ext cx="1231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+12</a:t>
            </a:r>
            <a:endParaRPr lang="en-US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9629473" y="1931618"/>
            <a:ext cx="1231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+12</a:t>
            </a:r>
            <a:endParaRPr lang="en-US" sz="5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2FE881E-80C1-4F61-8ABD-5EA998CB5B9A}"/>
              </a:ext>
            </a:extLst>
          </p:cNvPr>
          <p:cNvSpPr/>
          <p:nvPr/>
        </p:nvSpPr>
        <p:spPr>
          <a:xfrm>
            <a:off x="6750252" y="5318824"/>
            <a:ext cx="2231254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#19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6.5</a:t>
            </a:r>
          </a:p>
        </p:txBody>
      </p:sp>
      <p:sp>
        <p:nvSpPr>
          <p:cNvPr id="7" name="Rectangle 6"/>
          <p:cNvSpPr/>
          <p:nvPr/>
        </p:nvSpPr>
        <p:spPr>
          <a:xfrm>
            <a:off x="9057789" y="5392678"/>
            <a:ext cx="29947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7"/>
              </a:rPr>
              <a:t>https</a:t>
            </a:r>
            <a:r>
              <a:rPr lang="en-US" sz="2800" dirty="0">
                <a:hlinkClick r:id="rId7"/>
              </a:rPr>
              <a:t>://</a:t>
            </a:r>
            <a:r>
              <a:rPr lang="en-US" sz="2800" dirty="0" smtClean="0">
                <a:hlinkClick r:id="rId7"/>
              </a:rPr>
              <a:t>www.youtube.com/watch?v=v1ucHH06AxM</a:t>
            </a:r>
            <a:r>
              <a:rPr lang="en-US" sz="2800" dirty="0" smtClean="0"/>
              <a:t> 3min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7600" y="1133107"/>
            <a:ext cx="10014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If y = 12x – 7, what is y when x = 3?</a:t>
            </a:r>
            <a:endParaRPr lang="en-US" sz="5400" dirty="0"/>
          </a:p>
        </p:txBody>
      </p:sp>
      <p:sp>
        <p:nvSpPr>
          <p:cNvPr id="33" name="Rectangle 32"/>
          <p:cNvSpPr/>
          <p:nvPr/>
        </p:nvSpPr>
        <p:spPr>
          <a:xfrm>
            <a:off x="556446" y="1952820"/>
            <a:ext cx="36407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y = </a:t>
            </a:r>
            <a:r>
              <a:rPr lang="en-US" sz="5400" dirty="0" smtClean="0"/>
              <a:t>12(3) </a:t>
            </a:r>
            <a:r>
              <a:rPr lang="en-US" sz="5400" dirty="0"/>
              <a:t>– 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8712" y="2878125"/>
            <a:ext cx="28696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y </a:t>
            </a:r>
            <a:r>
              <a:rPr lang="en-US" sz="5400" dirty="0" smtClean="0"/>
              <a:t>= 36 – </a:t>
            </a:r>
            <a:r>
              <a:rPr lang="en-US" sz="5400" dirty="0"/>
              <a:t>7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56446" y="3801455"/>
            <a:ext cx="18598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y </a:t>
            </a:r>
            <a:r>
              <a:rPr lang="en-US" sz="5400" dirty="0" smtClean="0"/>
              <a:t>= 29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0" y="4724785"/>
                <a:ext cx="271728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=29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4785"/>
                <a:ext cx="2717282" cy="9233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131669"/>
              </p:ext>
            </p:extLst>
          </p:nvPr>
        </p:nvGraphicFramePr>
        <p:xfrm>
          <a:off x="4179603" y="2393283"/>
          <a:ext cx="2329675" cy="4193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9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189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7095344" y="2056437"/>
            <a:ext cx="1231427" cy="767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344905" y="2059468"/>
            <a:ext cx="1231427" cy="767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576332" y="2079867"/>
            <a:ext cx="1231427" cy="767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865879" y="3071334"/>
            <a:ext cx="779357" cy="767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914300" y="3040468"/>
            <a:ext cx="975899" cy="767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0216413" y="3016435"/>
            <a:ext cx="975899" cy="767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414698" y="3339790"/>
            <a:ext cx="975899" cy="767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414698" y="4166912"/>
            <a:ext cx="975899" cy="767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11223" y="4942747"/>
            <a:ext cx="975899" cy="767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420847" y="5777969"/>
            <a:ext cx="975899" cy="767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304868" y="2079866"/>
            <a:ext cx="846933" cy="767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513955" y="2083575"/>
            <a:ext cx="2557325" cy="767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498340" y="2953947"/>
            <a:ext cx="2557325" cy="767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513955" y="3836412"/>
            <a:ext cx="2557325" cy="767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668363" y="4776763"/>
            <a:ext cx="2206161" cy="767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9614612" y="4798298"/>
            <a:ext cx="1630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Video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300083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1817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 New Vocab (2 of 4)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0883" y="217564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2921" y="1165033"/>
                <a:ext cx="1208907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Write the recursive pattern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54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5400" b="0" i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1" y="1165033"/>
                <a:ext cx="1208907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2723" t="-17763" b="-3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513" y="2084474"/>
                <a:ext cx="248164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</m:sub>
                      </m:sSub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13" y="2084474"/>
                <a:ext cx="2481641" cy="9233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6513" y="4064063"/>
            <a:ext cx="11981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6</a:t>
            </a:r>
            <a:r>
              <a:rPr lang="en-US" sz="7200" dirty="0" smtClean="0"/>
              <a:t>,  </a:t>
            </a:r>
            <a:r>
              <a:rPr lang="en-US" sz="7200" dirty="0"/>
              <a:t>4</a:t>
            </a:r>
            <a:r>
              <a:rPr lang="en-US" sz="7200" dirty="0" smtClean="0"/>
              <a:t>,  </a:t>
            </a:r>
            <a:r>
              <a:rPr lang="en-US" sz="7200" dirty="0"/>
              <a:t>2</a:t>
            </a:r>
            <a:r>
              <a:rPr lang="en-US" sz="7200" dirty="0" smtClean="0"/>
              <a:t>, </a:t>
            </a:r>
            <a:r>
              <a:rPr lang="en-US" sz="7200" dirty="0"/>
              <a:t>___, ___, ___, ___, ___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4841681"/>
            <a:ext cx="11933711" cy="1198600"/>
            <a:chOff x="-52012" y="3106065"/>
            <a:chExt cx="11933711" cy="1198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-52012" y="3106065"/>
                  <a:ext cx="1126912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2012" y="3106065"/>
                  <a:ext cx="1126912" cy="101566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74098" y="3106065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098" y="3106065"/>
                  <a:ext cx="1144736" cy="101566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200208" y="3136841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0208" y="3136841"/>
                  <a:ext cx="1144736" cy="101566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579450" y="3207113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450" y="3207113"/>
                  <a:ext cx="1144736" cy="101566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280621" y="3207113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0621" y="3207113"/>
                  <a:ext cx="1144736" cy="101566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084182" y="3230233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4182" y="3230233"/>
                  <a:ext cx="1144736" cy="101566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829804" y="3289002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9804" y="3289002"/>
                  <a:ext cx="1144736" cy="101566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0736963" y="3286975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6963" y="3286975"/>
                  <a:ext cx="1144736" cy="101566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/>
          <p:nvPr/>
        </p:nvSpPr>
        <p:spPr>
          <a:xfrm>
            <a:off x="578612" y="3253396"/>
            <a:ext cx="809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-2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8478" y="3236263"/>
            <a:ext cx="809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-2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1600" y="3236264"/>
            <a:ext cx="809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-2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9647" y="3335639"/>
            <a:ext cx="880199" cy="780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28116" y="3335639"/>
            <a:ext cx="880199" cy="780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60727" y="3335638"/>
            <a:ext cx="880199" cy="780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2921" y="5981512"/>
            <a:ext cx="122875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Is this pattern Linear? Yes, it is repeated subtraction.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12606" y="6038254"/>
            <a:ext cx="815661" cy="712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300862" y="6145301"/>
            <a:ext cx="2936787" cy="712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5D13960-1AB3-4BE1-A227-85F95A303B42}"/>
              </a:ext>
            </a:extLst>
          </p:cNvPr>
          <p:cNvSpPr/>
          <p:nvPr/>
        </p:nvSpPr>
        <p:spPr>
          <a:xfrm>
            <a:off x="9702457" y="3108801"/>
            <a:ext cx="2231254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#19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468482" y="2093138"/>
                <a:ext cx="790318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6000" dirty="0" smtClean="0"/>
                  <a:t> = The next number</a:t>
                </a:r>
                <a:endParaRPr lang="en-US" sz="60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482" y="2093138"/>
                <a:ext cx="7903189" cy="1015663"/>
              </a:xfrm>
              <a:prstGeom prst="rect">
                <a:avLst/>
              </a:prstGeom>
              <a:blipFill rotWithShape="0">
                <a:blip r:embed="rId13"/>
                <a:stretch>
                  <a:fillRect t="-17964" r="-3858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7589378" y="2338565"/>
            <a:ext cx="3965313" cy="647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50883" y="4269059"/>
            <a:ext cx="761044" cy="753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89453" y="4269059"/>
            <a:ext cx="761044" cy="753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3704" y="4322078"/>
            <a:ext cx="761044" cy="753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963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-13661"/>
            <a:ext cx="106520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 Today’s New Vocab (3 of 4)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0883" y="217564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05" y="4878900"/>
            <a:ext cx="11981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6</a:t>
            </a:r>
            <a:r>
              <a:rPr lang="en-US" sz="7200" dirty="0" smtClean="0"/>
              <a:t>,  </a:t>
            </a:r>
            <a:r>
              <a:rPr lang="en-US" sz="7200" dirty="0"/>
              <a:t>4</a:t>
            </a:r>
            <a:r>
              <a:rPr lang="en-US" sz="7200" dirty="0" smtClean="0"/>
              <a:t>,  </a:t>
            </a:r>
            <a:r>
              <a:rPr lang="en-US" sz="7200" dirty="0"/>
              <a:t>2</a:t>
            </a:r>
            <a:r>
              <a:rPr lang="en-US" sz="7200" dirty="0" smtClean="0"/>
              <a:t>, </a:t>
            </a:r>
            <a:r>
              <a:rPr lang="en-US" sz="7200" dirty="0"/>
              <a:t>___, ___, ___, ___, ___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5740568"/>
            <a:ext cx="11933711" cy="1198600"/>
            <a:chOff x="-52012" y="3106065"/>
            <a:chExt cx="11933711" cy="1198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-52012" y="3106065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2012" y="3106065"/>
                  <a:ext cx="1144736" cy="101566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074098" y="3106065"/>
                  <a:ext cx="1126912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098" y="3106065"/>
                  <a:ext cx="1126912" cy="10156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200208" y="3136841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0208" y="3136841"/>
                  <a:ext cx="1144736" cy="101566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579450" y="3207113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450" y="3207113"/>
                  <a:ext cx="1144736" cy="101566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280621" y="3207113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0621" y="3207113"/>
                  <a:ext cx="1144736" cy="101566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084182" y="3230233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4182" y="3230233"/>
                  <a:ext cx="1144736" cy="101566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829804" y="3289002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9804" y="3289002"/>
                  <a:ext cx="1144736" cy="101566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0736963" y="3286975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6963" y="3286975"/>
                  <a:ext cx="1144736" cy="101566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-54142" y="1008239"/>
            <a:ext cx="4714624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/>
              <a:t>E</a:t>
            </a:r>
            <a:r>
              <a:rPr lang="en-US" sz="5400" dirty="0" smtClean="0"/>
              <a:t>xplicit formula </a:t>
            </a:r>
            <a:endParaRPr lang="en-US" sz="5400" dirty="0"/>
          </a:p>
          <a:p>
            <a:pPr algn="ctr"/>
            <a:r>
              <a:rPr lang="en-US" sz="5400" dirty="0"/>
              <a:t> </a:t>
            </a:r>
            <a:r>
              <a:rPr lang="en-US" sz="6000" dirty="0"/>
              <a:t>Y = MX + B</a:t>
            </a:r>
          </a:p>
          <a:p>
            <a:pPr algn="ctr"/>
            <a:r>
              <a:rPr lang="en-US" sz="6000" dirty="0"/>
              <a:t>Y = -2x + </a:t>
            </a:r>
            <a:r>
              <a:rPr lang="en-US" sz="6000" dirty="0" smtClean="0"/>
              <a:t>6 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26731" y="930677"/>
                <a:ext cx="5562293" cy="4247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dirty="0" smtClean="0"/>
                  <a:t>Recursive formula </a:t>
                </a:r>
                <a:endParaRPr lang="en-US" sz="5400" dirty="0"/>
              </a:p>
              <a:p>
                <a:pPr algn="ctr"/>
                <a:r>
                  <a:rPr lang="en-US" sz="5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5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5400" b="0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b="0" dirty="0" smtClean="0"/>
                  <a:t> B = 6</a:t>
                </a:r>
              </a:p>
              <a:p>
                <a:pPr algn="ctr"/>
                <a:endParaRPr lang="en-US" sz="5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731" y="930677"/>
                <a:ext cx="5562293" cy="4247317"/>
              </a:xfrm>
              <a:prstGeom prst="rect">
                <a:avLst/>
              </a:prstGeom>
              <a:blipFill rotWithShape="0">
                <a:blip r:embed="rId11"/>
                <a:stretch>
                  <a:fillRect l="-3947" t="-4023" r="-3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9831880" y="2759909"/>
            <a:ext cx="1144422" cy="662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356973" y="3570884"/>
            <a:ext cx="1144422" cy="662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72261" y="4901957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2014" y="4878900"/>
            <a:ext cx="8739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-2</a:t>
            </a:r>
            <a:endParaRPr lang="en-US" sz="6600" dirty="0"/>
          </a:p>
        </p:txBody>
      </p:sp>
      <p:sp>
        <p:nvSpPr>
          <p:cNvPr id="22" name="TextBox 21"/>
          <p:cNvSpPr txBox="1"/>
          <p:nvPr/>
        </p:nvSpPr>
        <p:spPr>
          <a:xfrm>
            <a:off x="7010576" y="4869041"/>
            <a:ext cx="8739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-4</a:t>
            </a:r>
            <a:endParaRPr lang="en-US" sz="6600" dirty="0"/>
          </a:p>
        </p:txBody>
      </p:sp>
      <p:sp>
        <p:nvSpPr>
          <p:cNvPr id="23" name="TextBox 22"/>
          <p:cNvSpPr txBox="1"/>
          <p:nvPr/>
        </p:nvSpPr>
        <p:spPr>
          <a:xfrm>
            <a:off x="8857764" y="4813512"/>
            <a:ext cx="8739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-6</a:t>
            </a:r>
            <a:endParaRPr lang="en-US" sz="6600" dirty="0"/>
          </a:p>
        </p:txBody>
      </p:sp>
      <p:sp>
        <p:nvSpPr>
          <p:cNvPr id="24" name="TextBox 23"/>
          <p:cNvSpPr txBox="1"/>
          <p:nvPr/>
        </p:nvSpPr>
        <p:spPr>
          <a:xfrm>
            <a:off x="10627438" y="4797499"/>
            <a:ext cx="8739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-</a:t>
            </a:r>
            <a:r>
              <a:rPr lang="en-US" sz="6600" dirty="0"/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8988" y="4100850"/>
            <a:ext cx="809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80403" y="4116615"/>
            <a:ext cx="809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78926" y="4078679"/>
            <a:ext cx="809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8988" y="4251576"/>
            <a:ext cx="809837" cy="650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680808" y="4286579"/>
            <a:ext cx="809837" cy="650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783165" y="4300678"/>
            <a:ext cx="809837" cy="650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FB8943D-CE9B-425D-83F3-AA85BA162B39}"/>
              </a:ext>
            </a:extLst>
          </p:cNvPr>
          <p:cNvSpPr/>
          <p:nvPr/>
        </p:nvSpPr>
        <p:spPr>
          <a:xfrm>
            <a:off x="4667582" y="2851599"/>
            <a:ext cx="2231254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#19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83906" y="5094342"/>
            <a:ext cx="805660" cy="77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029413" y="5129985"/>
            <a:ext cx="805660" cy="77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363875" y="5063034"/>
            <a:ext cx="805660" cy="77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277003" y="5013982"/>
            <a:ext cx="805660" cy="77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55894" y="4999921"/>
            <a:ext cx="805660" cy="77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904604" y="4929624"/>
            <a:ext cx="805660" cy="77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594884" y="4965173"/>
            <a:ext cx="805660" cy="77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-76274" y="5063034"/>
            <a:ext cx="805660" cy="77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60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4904" y="26680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185333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0000"/>
                </a:solidFill>
              </a:rPr>
              <a:t>Today’s  Misconception (4 of 4)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266" y="1205531"/>
            <a:ext cx="89666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Write the recursive formula.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133" y="3850532"/>
            <a:ext cx="6712905" cy="1963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1867" y="2162953"/>
                <a:ext cx="6096000" cy="34163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7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7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7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7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7200" dirty="0"/>
                  <a:t> B </a:t>
                </a:r>
                <a14:m>
                  <m:oMath xmlns:m="http://schemas.openxmlformats.org/officeDocument/2006/math">
                    <m:r>
                      <a:rPr lang="en-US" sz="7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7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72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7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7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7200" dirty="0"/>
                  <a:t> </a:t>
                </a:r>
                <a:r>
                  <a:rPr lang="en-US" sz="7200" dirty="0" smtClean="0"/>
                  <a:t>5</a:t>
                </a:r>
                <a:endParaRPr lang="en-US" sz="7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67" y="2162953"/>
                <a:ext cx="6096000" cy="3416320"/>
              </a:xfrm>
              <a:prstGeom prst="rect">
                <a:avLst/>
              </a:prstGeom>
              <a:blipFill rotWithShape="0">
                <a:blip r:embed="rId3"/>
                <a:stretch>
                  <a:fillRect b="-13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757869" y="5648868"/>
                <a:ext cx="124264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869" y="5648868"/>
                <a:ext cx="1242648" cy="9233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062953" y="5648868"/>
                <a:ext cx="124264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953" y="5648868"/>
                <a:ext cx="1242648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079999" y="2347806"/>
            <a:ext cx="1693334" cy="911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14007" y="3444497"/>
            <a:ext cx="711201" cy="911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94377" y="5724019"/>
            <a:ext cx="969631" cy="911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96412" y="5737233"/>
            <a:ext cx="969631" cy="911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648BD44-BA9D-4ECB-B975-07DDC8FE83B3}"/>
              </a:ext>
            </a:extLst>
          </p:cNvPr>
          <p:cNvSpPr/>
          <p:nvPr/>
        </p:nvSpPr>
        <p:spPr>
          <a:xfrm>
            <a:off x="9924906" y="1591740"/>
            <a:ext cx="2231254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#20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6.5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6822" y="4553176"/>
            <a:ext cx="963045" cy="88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1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7" y="-21526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902052"/>
            <a:ext cx="113984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Tutoring</a:t>
            </a:r>
            <a:r>
              <a:rPr lang="en-US" sz="4800" dirty="0"/>
              <a:t>: </a:t>
            </a:r>
            <a:r>
              <a:rPr lang="en-US" sz="4800" dirty="0" smtClean="0"/>
              <a:t>Friday </a:t>
            </a:r>
            <a:r>
              <a:rPr lang="en-US" sz="4800" dirty="0"/>
              <a:t>7:45-8:30</a:t>
            </a:r>
            <a:r>
              <a:rPr lang="en-US" sz="4800" dirty="0" smtClean="0"/>
              <a:t>,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Test #5 during the last 30 minutes today.</a:t>
            </a:r>
            <a:endParaRPr lang="en-US" sz="4800" dirty="0"/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0000"/>
                </a:solidFill>
              </a:rPr>
              <a:t>Test #5 10% Questions are #1,#2,#11,#</a:t>
            </a:r>
            <a:r>
              <a:rPr lang="en-US" sz="4800" dirty="0" smtClean="0">
                <a:solidFill>
                  <a:srgbClr val="FF0000"/>
                </a:solidFill>
              </a:rPr>
              <a:t>13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/>
              <a:t>Max of 20 chips can be added for +5%.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/>
              <a:t>You must receive at least a 65%, or you</a:t>
            </a:r>
          </a:p>
          <a:p>
            <a:pPr marL="102870"/>
            <a:r>
              <a:rPr lang="en-US" sz="4800" dirty="0"/>
              <a:t>      </a:t>
            </a:r>
            <a:r>
              <a:rPr lang="en-US" sz="4800" dirty="0" smtClean="0"/>
              <a:t> must </a:t>
            </a:r>
            <a:r>
              <a:rPr lang="en-US" sz="4800" dirty="0"/>
              <a:t>stay after school to complete it.</a:t>
            </a:r>
          </a:p>
          <a:p>
            <a:pPr marL="102870"/>
            <a:endParaRPr lang="en-US" sz="4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479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780" y="105289"/>
            <a:ext cx="82051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Group Work Questions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435" y="1225689"/>
            <a:ext cx="132119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#1</a:t>
            </a:r>
          </a:p>
          <a:p>
            <a:r>
              <a:rPr lang="en-US" sz="7200" dirty="0"/>
              <a:t>#2</a:t>
            </a:r>
          </a:p>
          <a:p>
            <a:r>
              <a:rPr lang="en-US" sz="7200" dirty="0"/>
              <a:t>#3</a:t>
            </a:r>
          </a:p>
          <a:p>
            <a:r>
              <a:rPr lang="en-US" sz="7200" dirty="0"/>
              <a:t>#4</a:t>
            </a:r>
          </a:p>
          <a:p>
            <a:r>
              <a:rPr lang="en-US" sz="7200" dirty="0"/>
              <a:t>#5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9633" y="1287290"/>
            <a:ext cx="178927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#6</a:t>
            </a:r>
          </a:p>
          <a:p>
            <a:r>
              <a:rPr lang="en-US" sz="7200" dirty="0"/>
              <a:t>#7</a:t>
            </a:r>
          </a:p>
          <a:p>
            <a:r>
              <a:rPr lang="en-US" sz="7200" dirty="0"/>
              <a:t>#8</a:t>
            </a:r>
          </a:p>
          <a:p>
            <a:r>
              <a:rPr lang="en-US" sz="7200" dirty="0"/>
              <a:t>#9</a:t>
            </a:r>
          </a:p>
          <a:p>
            <a:r>
              <a:rPr lang="en-US" sz="7200" dirty="0"/>
              <a:t>#10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5242" y="1287290"/>
            <a:ext cx="31101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1, 2, 3, 4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4936" y="2418369"/>
            <a:ext cx="31101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3, 4, 1, 2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94935" y="3487846"/>
            <a:ext cx="31101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1, 2, 3, 4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1035" y="5591810"/>
            <a:ext cx="31101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1, 2, 3, 4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75317" y="2395286"/>
            <a:ext cx="31101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1, 2, 3, 4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61110" y="4572198"/>
            <a:ext cx="31101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1, 2, 3, 4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02259" y="4572198"/>
            <a:ext cx="31101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3, 4, 1, 2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61110" y="1326370"/>
            <a:ext cx="31101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3, 4, 1, 2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41713" y="3464202"/>
            <a:ext cx="31101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3, 4, 1, 2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48905" y="5641114"/>
            <a:ext cx="31101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3, 4, 1, 2</a:t>
            </a:r>
          </a:p>
        </p:txBody>
      </p:sp>
      <p:sp>
        <p:nvSpPr>
          <p:cNvPr id="2" name="Rectangle 1"/>
          <p:cNvSpPr/>
          <p:nvPr/>
        </p:nvSpPr>
        <p:spPr>
          <a:xfrm>
            <a:off x="2857332" y="1310373"/>
            <a:ext cx="717175" cy="90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58100" y="1310373"/>
            <a:ext cx="717175" cy="90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967692" y="2512840"/>
            <a:ext cx="717175" cy="90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68460" y="2512840"/>
            <a:ext cx="717175" cy="90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973878" y="3581938"/>
            <a:ext cx="717175" cy="90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874646" y="3581938"/>
            <a:ext cx="717175" cy="90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42089" y="4666290"/>
            <a:ext cx="717175" cy="90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42857" y="4666290"/>
            <a:ext cx="717175" cy="90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23028" y="5703277"/>
            <a:ext cx="717175" cy="90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723796" y="5703277"/>
            <a:ext cx="717175" cy="90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85459" y="1390259"/>
            <a:ext cx="717175" cy="90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386227" y="1390259"/>
            <a:ext cx="717175" cy="90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603911" y="2498255"/>
            <a:ext cx="717175" cy="90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504679" y="2498255"/>
            <a:ext cx="717175" cy="90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519326" y="3528091"/>
            <a:ext cx="717175" cy="90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420094" y="3528091"/>
            <a:ext cx="717175" cy="90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485459" y="4611744"/>
            <a:ext cx="717175" cy="90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386227" y="4611744"/>
            <a:ext cx="717175" cy="90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946316" y="5716333"/>
            <a:ext cx="717175" cy="90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9847084" y="5716333"/>
            <a:ext cx="717175" cy="90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E2EB24B9-0A57-4E0E-8B30-4AE49F5D85C5}"/>
              </a:ext>
            </a:extLst>
          </p:cNvPr>
          <p:cNvSpPr/>
          <p:nvPr/>
        </p:nvSpPr>
        <p:spPr>
          <a:xfrm>
            <a:off x="9321086" y="-16396"/>
            <a:ext cx="2840040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#17-18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6.5</a:t>
            </a:r>
          </a:p>
        </p:txBody>
      </p:sp>
    </p:spTree>
    <p:extLst>
      <p:ext uri="{BB962C8B-B14F-4D97-AF65-F5344CB8AC3E}">
        <p14:creationId xmlns:p14="http://schemas.microsoft.com/office/powerpoint/2010/main" val="12300374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774" y="1340766"/>
            <a:ext cx="4462825" cy="52529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228" y="-117854"/>
            <a:ext cx="131850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Friday</a:t>
            </a:r>
            <a:r>
              <a:rPr lang="en-US" sz="6600" b="1" dirty="0"/>
              <a:t> Feb 28, 2020 </a:t>
            </a:r>
            <a:r>
              <a:rPr lang="en-US" sz="6000" b="1" dirty="0">
                <a:solidFill>
                  <a:srgbClr val="FF0000"/>
                </a:solidFill>
              </a:rPr>
              <a:t>Work Period</a:t>
            </a:r>
            <a:r>
              <a:rPr lang="en-US" sz="6600" b="1" dirty="0">
                <a:solidFill>
                  <a:srgbClr val="FF0000"/>
                </a:solidFill>
              </a:rPr>
              <a:t>  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25287" y="27465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228" y="1845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818373" y="1340766"/>
                <a:ext cx="6371057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(2)</m:t>
                      </m:r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6000" dirty="0"/>
              </a:p>
              <a:p>
                <a:r>
                  <a:rPr lang="en-US" sz="60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000" dirty="0" smtClean="0"/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8373" y="1340766"/>
                <a:ext cx="6371057" cy="19389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32228" y="757058"/>
            <a:ext cx="80944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Write the recursive formula.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096746"/>
              </p:ext>
            </p:extLst>
          </p:nvPr>
        </p:nvGraphicFramePr>
        <p:xfrm>
          <a:off x="4950638" y="2031012"/>
          <a:ext cx="2924921" cy="4580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269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P(h)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3671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538545" y="2471627"/>
            <a:ext cx="1230284" cy="8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C01D991-F21E-4187-9E60-9B9AE2F7FE3C}"/>
              </a:ext>
            </a:extLst>
          </p:cNvPr>
          <p:cNvSpPr/>
          <p:nvPr/>
        </p:nvSpPr>
        <p:spPr>
          <a:xfrm>
            <a:off x="9149736" y="790290"/>
            <a:ext cx="2231254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#20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6.5</a:t>
            </a:r>
          </a:p>
        </p:txBody>
      </p:sp>
      <p:sp>
        <p:nvSpPr>
          <p:cNvPr id="2" name="Rectangle 1"/>
          <p:cNvSpPr/>
          <p:nvPr/>
        </p:nvSpPr>
        <p:spPr>
          <a:xfrm>
            <a:off x="2538545" y="1525286"/>
            <a:ext cx="1230284" cy="88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776230" y="3112024"/>
                <a:ext cx="1545615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230" y="3112024"/>
                <a:ext cx="1545615" cy="11079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730771" y="4189459"/>
                <a:ext cx="1545615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771" y="4189459"/>
                <a:ext cx="1545615" cy="11079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742333" y="5132033"/>
                <a:ext cx="1545615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333" y="5132033"/>
                <a:ext cx="1545615" cy="11079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875559" y="3112024"/>
            <a:ext cx="1400827" cy="3481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-113997" y="3310433"/>
                <a:ext cx="483555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= (2)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3997" y="3310433"/>
                <a:ext cx="4835555" cy="10156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63104" y="4321161"/>
                <a:ext cx="439556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= (2)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04" y="4321161"/>
                <a:ext cx="4395562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64346" y="5466236"/>
                <a:ext cx="252325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46" y="5466236"/>
                <a:ext cx="2523255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2619729" y="3474517"/>
            <a:ext cx="1067916" cy="8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88959" y="3863466"/>
            <a:ext cx="723517" cy="438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2559" y="3820914"/>
            <a:ext cx="301787" cy="598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69792" y="4386475"/>
            <a:ext cx="1096553" cy="91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19729" y="5414556"/>
            <a:ext cx="1096553" cy="91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27237" y="4407897"/>
            <a:ext cx="1096553" cy="91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25287" y="4803048"/>
            <a:ext cx="400738" cy="598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81985" y="5974067"/>
            <a:ext cx="400738" cy="598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087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157" y="891652"/>
                <a:ext cx="126797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/>
                  <a:t>Write the recursive formula.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5400" dirty="0" smtClean="0"/>
                  <a:t>? </a:t>
                </a:r>
                <a:endParaRPr lang="en-US" sz="5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7" y="891652"/>
                <a:ext cx="12679700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2596" t="-17763" b="-3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5494" y="4677236"/>
            <a:ext cx="11027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-9, </a:t>
            </a:r>
            <a:r>
              <a:rPr lang="en-US" sz="7200" dirty="0"/>
              <a:t>-6,  -3,   0,   3,   6,   9</a:t>
            </a:r>
            <a:r>
              <a:rPr lang="en-US" sz="7200" dirty="0" smtClean="0"/>
              <a:t>,  12   </a:t>
            </a:r>
            <a:endParaRPr lang="en-US" sz="7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35530" y="5598528"/>
            <a:ext cx="9243452" cy="1179873"/>
            <a:chOff x="-52012" y="3045193"/>
            <a:chExt cx="9243452" cy="11798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-52012" y="3106065"/>
                  <a:ext cx="1074717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2012" y="3106065"/>
                  <a:ext cx="1074717" cy="10156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4098" y="3106065"/>
                  <a:ext cx="1092542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098" y="3106065"/>
                  <a:ext cx="1092542" cy="101566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470689" y="3045194"/>
                  <a:ext cx="1092542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0689" y="3045194"/>
                  <a:ext cx="1092542" cy="101566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884030" y="3084695"/>
                  <a:ext cx="1069972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4030" y="3084695"/>
                  <a:ext cx="1069972" cy="101566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377446" y="3045193"/>
                  <a:ext cx="1092542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7446" y="3045193"/>
                  <a:ext cx="1092542" cy="101566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790787" y="3113160"/>
                  <a:ext cx="1092542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0787" y="3113160"/>
                  <a:ext cx="1092542" cy="101566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098898" y="3209403"/>
                  <a:ext cx="1092542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8898" y="3209403"/>
                  <a:ext cx="1092542" cy="101566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-527298" y="1806365"/>
                <a:ext cx="6371057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6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7298" y="1806365"/>
                <a:ext cx="6371057" cy="193899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21455" y="3932060"/>
            <a:ext cx="10358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+3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59721" y="3925444"/>
            <a:ext cx="10358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+3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14510" y="3901108"/>
            <a:ext cx="10358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+3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21134" y="4081345"/>
            <a:ext cx="1023899" cy="741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11327" y="4081345"/>
            <a:ext cx="1023899" cy="741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91017" y="4081345"/>
            <a:ext cx="1023899" cy="741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771710" y="2909776"/>
            <a:ext cx="1328871" cy="869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5799" y="-158198"/>
            <a:ext cx="13185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Friday</a:t>
            </a:r>
            <a:r>
              <a:rPr lang="en-US" sz="6600" b="1" dirty="0"/>
              <a:t> Feb 28, 2020 </a:t>
            </a:r>
            <a:r>
              <a:rPr lang="en-US" sz="7200" b="1" dirty="0">
                <a:solidFill>
                  <a:srgbClr val="FF0000"/>
                </a:solidFill>
              </a:rPr>
              <a:t>Exit Ticket</a:t>
            </a:r>
            <a:r>
              <a:rPr lang="en-US" sz="8000" b="1" dirty="0">
                <a:solidFill>
                  <a:srgbClr val="FF0000"/>
                </a:solidFill>
              </a:rPr>
              <a:t>  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EED3A12-8303-4AE4-AD2C-BB0713CCDC5F}"/>
              </a:ext>
            </a:extLst>
          </p:cNvPr>
          <p:cNvSpPr/>
          <p:nvPr/>
        </p:nvSpPr>
        <p:spPr>
          <a:xfrm>
            <a:off x="4428460" y="3114431"/>
            <a:ext cx="2231254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#20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6.5</a:t>
            </a:r>
          </a:p>
        </p:txBody>
      </p:sp>
      <p:sp>
        <p:nvSpPr>
          <p:cNvPr id="2" name="Rectangle 1"/>
          <p:cNvSpPr/>
          <p:nvPr/>
        </p:nvSpPr>
        <p:spPr>
          <a:xfrm>
            <a:off x="3644478" y="1895336"/>
            <a:ext cx="13408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856501" y="3685644"/>
                <a:ext cx="294824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6000" dirty="0" smtClean="0"/>
                  <a:t> </a:t>
                </a:r>
                <a:endParaRPr lang="en-US" sz="6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501" y="3685644"/>
                <a:ext cx="2948243" cy="101566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843759" y="1638865"/>
                <a:ext cx="536941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6600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759" y="1638865"/>
                <a:ext cx="5369419" cy="110799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642166" y="2642654"/>
                <a:ext cx="4226157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166" y="2642654"/>
                <a:ext cx="4226157" cy="110799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465189" y="5722316"/>
                <a:ext cx="1180451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189" y="5722316"/>
                <a:ext cx="1180451" cy="110799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9378982" y="4822401"/>
            <a:ext cx="1095054" cy="844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666389" y="1799124"/>
            <a:ext cx="1339661" cy="844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533817" y="2781003"/>
            <a:ext cx="845165" cy="844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360864" y="2784029"/>
            <a:ext cx="1507459" cy="844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528468" y="3785021"/>
            <a:ext cx="1507459" cy="844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49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651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432" y="2698330"/>
            <a:ext cx="3549839" cy="3356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21" y="2721009"/>
            <a:ext cx="5270534" cy="4145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3015" y="5772036"/>
            <a:ext cx="4813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Exponential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2148" y="3438425"/>
            <a:ext cx="27029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Linear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22144" y="687664"/>
            <a:ext cx="11754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Linear or Exponential graph</a:t>
            </a:r>
            <a:r>
              <a:rPr lang="en-US" sz="6000" dirty="0" smtClean="0"/>
              <a:t>? </a:t>
            </a:r>
            <a:r>
              <a:rPr lang="en-US" sz="6000" dirty="0" smtClean="0">
                <a:solidFill>
                  <a:srgbClr val="FF0000"/>
                </a:solidFill>
              </a:rPr>
              <a:t>Why?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0220" y="0"/>
            <a:ext cx="13185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Tuesday</a:t>
            </a:r>
            <a:r>
              <a:rPr lang="en-US" sz="6000" b="1" dirty="0"/>
              <a:t> March 3, 2020  </a:t>
            </a:r>
            <a:r>
              <a:rPr lang="en-US" sz="6000" b="1" dirty="0">
                <a:solidFill>
                  <a:srgbClr val="FF0000"/>
                </a:solidFill>
              </a:rPr>
              <a:t>Activator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9C2AF7A-9AAC-49D5-BACD-3057C35B3A18}"/>
              </a:ext>
            </a:extLst>
          </p:cNvPr>
          <p:cNvSpPr/>
          <p:nvPr/>
        </p:nvSpPr>
        <p:spPr>
          <a:xfrm>
            <a:off x="5382871" y="5743936"/>
            <a:ext cx="2231254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#23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8874" y="1427486"/>
                <a:ext cx="4541628" cy="1656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dirty="0" smtClean="0"/>
                  <a:t>f(x)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7200" dirty="0" smtClean="0"/>
                  <a:t>x -1</a:t>
                </a:r>
                <a:endParaRPr lang="en-US" sz="7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74" y="1427486"/>
                <a:ext cx="4541628" cy="1656864"/>
              </a:xfrm>
              <a:prstGeom prst="rect">
                <a:avLst/>
              </a:prstGeom>
              <a:blipFill rotWithShape="0">
                <a:blip r:embed="rId6"/>
                <a:stretch>
                  <a:fillRect l="-10067" r="-926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99364" y="1475969"/>
                <a:ext cx="4067973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dirty="0" smtClean="0"/>
                  <a:t>f(x) = </a:t>
                </a:r>
                <a:r>
                  <a:rPr lang="en-US" sz="6600" dirty="0" smtClean="0">
                    <a:solidFill>
                      <a:schemeClr val="tx1"/>
                    </a:solidFill>
                  </a:rPr>
                  <a:t>1(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6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364" y="1475969"/>
                <a:ext cx="4067973" cy="1107996"/>
              </a:xfrm>
              <a:prstGeom prst="rect">
                <a:avLst/>
              </a:prstGeom>
              <a:blipFill rotWithShape="0">
                <a:blip r:embed="rId7"/>
                <a:stretch>
                  <a:fillRect l="-10180" t="-18681" b="-4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992148" y="3540157"/>
            <a:ext cx="2462807" cy="93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33015" y="6054541"/>
            <a:ext cx="4558985" cy="803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3027" y="3288615"/>
            <a:ext cx="2611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Straight</a:t>
            </a:r>
            <a:endParaRPr lang="en-US" sz="6000" dirty="0"/>
          </a:p>
        </p:txBody>
      </p:sp>
      <p:sp>
        <p:nvSpPr>
          <p:cNvPr id="22" name="Rectangle 21"/>
          <p:cNvSpPr/>
          <p:nvPr/>
        </p:nvSpPr>
        <p:spPr>
          <a:xfrm>
            <a:off x="201889" y="3356459"/>
            <a:ext cx="2507437" cy="8658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260776" y="3160483"/>
            <a:ext cx="365375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It has an </a:t>
            </a:r>
          </a:p>
          <a:p>
            <a:r>
              <a:rPr lang="en-US" sz="6600" dirty="0" smtClean="0"/>
              <a:t>Exponent.</a:t>
            </a:r>
            <a:endParaRPr lang="en-US" sz="6600" dirty="0"/>
          </a:p>
        </p:txBody>
      </p:sp>
      <p:sp>
        <p:nvSpPr>
          <p:cNvPr id="24" name="Rectangle 23"/>
          <p:cNvSpPr/>
          <p:nvPr/>
        </p:nvSpPr>
        <p:spPr>
          <a:xfrm>
            <a:off x="6181619" y="4347125"/>
            <a:ext cx="3651731" cy="7997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489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5717" y="276499"/>
            <a:ext cx="11788726" cy="917411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Today’s Objective 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215" y="1848384"/>
            <a:ext cx="11897785" cy="2281334"/>
          </a:xfrm>
        </p:spPr>
        <p:txBody>
          <a:bodyPr>
            <a:noAutofit/>
          </a:bodyPr>
          <a:lstStyle/>
          <a:p>
            <a:r>
              <a:rPr lang="en-US" sz="6000" dirty="0"/>
              <a:t>Students will be able to </a:t>
            </a:r>
            <a:r>
              <a:rPr lang="en-US" sz="6000" dirty="0" smtClean="0"/>
              <a:t>write the difference between linear </a:t>
            </a:r>
            <a:r>
              <a:rPr lang="en-US" sz="6000" dirty="0"/>
              <a:t>and </a:t>
            </a:r>
            <a:r>
              <a:rPr lang="en-US" sz="6000" dirty="0" smtClean="0"/>
              <a:t>exponential word problems.</a:t>
            </a:r>
            <a:endParaRPr lang="en-US" sz="6000" dirty="0"/>
          </a:p>
        </p:txBody>
      </p:sp>
      <p:pic>
        <p:nvPicPr>
          <p:cNvPr id="1026" name="Picture 2" descr="Image result for poughkeepsie hig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062" y="4932749"/>
            <a:ext cx="2887876" cy="19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397" y="4839727"/>
            <a:ext cx="2659490" cy="2011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333" y="4709779"/>
            <a:ext cx="2169994" cy="2141441"/>
          </a:xfrm>
          <a:prstGeom prst="rect">
            <a:avLst/>
          </a:prstGeom>
        </p:spPr>
      </p:pic>
      <p:pic>
        <p:nvPicPr>
          <p:cNvPr id="1032" name="Picture 8" descr="Image result for poughkeepsie high school cheerlead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0936"/>
            <a:ext cx="2044473" cy="25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960" y="4725071"/>
            <a:ext cx="2810278" cy="21329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04209" y="141402"/>
            <a:ext cx="26003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Unit 6</a:t>
            </a:r>
          </a:p>
          <a:p>
            <a:pPr algn="ctr"/>
            <a:r>
              <a:rPr lang="en-US" sz="5400" dirty="0">
                <a:solidFill>
                  <a:srgbClr val="0070C0"/>
                </a:solidFill>
              </a:rPr>
              <a:t>Lesson 6</a:t>
            </a:r>
          </a:p>
        </p:txBody>
      </p:sp>
    </p:spTree>
    <p:extLst>
      <p:ext uri="{BB962C8B-B14F-4D97-AF65-F5344CB8AC3E}">
        <p14:creationId xmlns:p14="http://schemas.microsoft.com/office/powerpoint/2010/main" val="4324065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077289"/>
              </p:ext>
            </p:extLst>
          </p:nvPr>
        </p:nvGraphicFramePr>
        <p:xfrm>
          <a:off x="304800" y="1"/>
          <a:ext cx="11887200" cy="2961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/>
                <a:gridCol w="2377440"/>
                <a:gridCol w="2377440"/>
                <a:gridCol w="2377440"/>
                <a:gridCol w="2377440"/>
              </a:tblGrid>
              <a:tr h="104085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Mon(C)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Tue(D)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Wed(A)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solidFill>
                            <a:schemeClr val="tx1"/>
                          </a:solidFill>
                        </a:rPr>
                        <a:t>Thur</a:t>
                      </a:r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(B)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Fri(C)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717839">
                <a:tc>
                  <a:txBody>
                    <a:bodyPr/>
                    <a:lstStyle/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Unit </a:t>
                      </a:r>
                    </a:p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baseline="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Unit </a:t>
                      </a:r>
                    </a:p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969579"/>
              </p:ext>
            </p:extLst>
          </p:nvPr>
        </p:nvGraphicFramePr>
        <p:xfrm>
          <a:off x="304800" y="3130275"/>
          <a:ext cx="11887200" cy="3105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/>
                <a:gridCol w="2377440"/>
                <a:gridCol w="2377440"/>
                <a:gridCol w="2377440"/>
                <a:gridCol w="2377440"/>
              </a:tblGrid>
              <a:tr h="113692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Mon(D)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Tue(A)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Wed(B)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solidFill>
                            <a:schemeClr val="tx1"/>
                          </a:solidFill>
                        </a:rPr>
                        <a:t>Thur</a:t>
                      </a:r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(C)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Fri(D)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968221">
                <a:tc>
                  <a:txBody>
                    <a:bodyPr/>
                    <a:lstStyle/>
                    <a:p>
                      <a:pPr algn="ctr"/>
                      <a:r>
                        <a:rPr lang="en-US" sz="5400" b="1" baseline="0" dirty="0" smtClean="0">
                          <a:solidFill>
                            <a:srgbClr val="FF0000"/>
                          </a:solidFill>
                        </a:rPr>
                        <a:t>Review </a:t>
                      </a:r>
                    </a:p>
                    <a:p>
                      <a:pPr algn="ctr"/>
                      <a:r>
                        <a:rPr lang="en-US" sz="5400" b="1" baseline="0" dirty="0" smtClean="0">
                          <a:solidFill>
                            <a:srgbClr val="FF0000"/>
                          </a:solidFill>
                        </a:rPr>
                        <a:t>Unit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Test</a:t>
                      </a:r>
                    </a:p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Unit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Unit</a:t>
                      </a:r>
                    </a:p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7.1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2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7" y="-21526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902052"/>
            <a:ext cx="1202020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Best in Class 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400" dirty="0" smtClean="0"/>
              <a:t>3</a:t>
            </a:r>
            <a:r>
              <a:rPr lang="en-US" sz="4400" baseline="30000" dirty="0" smtClean="0"/>
              <a:t>rd</a:t>
            </a:r>
            <a:r>
              <a:rPr lang="en-US" sz="4400" dirty="0" smtClean="0"/>
              <a:t> Period has 2 extra slides from Friday to do. 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Tutoring</a:t>
            </a:r>
            <a:r>
              <a:rPr lang="en-US" sz="4800" dirty="0"/>
              <a:t>: </a:t>
            </a:r>
            <a:r>
              <a:rPr lang="en-US" sz="4800" dirty="0" smtClean="0"/>
              <a:t>Wed 2:45-3:45, Fri 7:45-8:30 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Test 5 is in </a:t>
            </a:r>
            <a:r>
              <a:rPr lang="en-US" sz="4800" dirty="0" smtClean="0">
                <a:solidFill>
                  <a:schemeClr val="accent4"/>
                </a:solidFill>
              </a:rPr>
              <a:t>Yellow</a:t>
            </a:r>
            <a:r>
              <a:rPr lang="en-US" sz="4800" dirty="0" smtClean="0"/>
              <a:t>, Q3 Progress </a:t>
            </a:r>
            <a:r>
              <a:rPr lang="en-US" sz="4800" dirty="0" smtClean="0">
                <a:solidFill>
                  <a:srgbClr val="FF00FF"/>
                </a:solidFill>
              </a:rPr>
              <a:t>Pink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400" dirty="0" smtClean="0"/>
              <a:t>Q3 Progress Grades go home on Fri, March 6</a:t>
            </a:r>
            <a:r>
              <a:rPr lang="en-US" sz="4400" baseline="30000" dirty="0" smtClean="0"/>
              <a:t>th</a:t>
            </a:r>
          </a:p>
        </p:txBody>
      </p:sp>
    </p:spTree>
    <p:extLst>
      <p:ext uri="{BB962C8B-B14F-4D97-AF65-F5344CB8AC3E}">
        <p14:creationId xmlns:p14="http://schemas.microsoft.com/office/powerpoint/2010/main" val="24158008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13074"/>
            <a:ext cx="11817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 New Vocab (1 of 4)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0883" y="217564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9874" y="2700292"/>
            <a:ext cx="111072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Is the situation linear </a:t>
            </a:r>
          </a:p>
          <a:p>
            <a:r>
              <a:rPr lang="en-US" sz="5400" dirty="0">
                <a:solidFill>
                  <a:srgbClr val="FF0000"/>
                </a:solidFill>
              </a:rPr>
              <a:t>or exponential?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429720"/>
              </p:ext>
            </p:extLst>
          </p:nvPr>
        </p:nvGraphicFramePr>
        <p:xfrm>
          <a:off x="8164701" y="2496163"/>
          <a:ext cx="2862695" cy="4273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98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86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C(x)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110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110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110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110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8301" y="901364"/>
            <a:ext cx="11324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 Gold’s gym membership costs $100 to sign-up and $10 dollars per month. </a:t>
            </a:r>
          </a:p>
        </p:txBody>
      </p:sp>
      <p:sp>
        <p:nvSpPr>
          <p:cNvPr id="8" name="Rectangle 7"/>
          <p:cNvSpPr/>
          <p:nvPr/>
        </p:nvSpPr>
        <p:spPr>
          <a:xfrm>
            <a:off x="9802642" y="3457065"/>
            <a:ext cx="1224754" cy="672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02642" y="5136279"/>
            <a:ext cx="1102425" cy="672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802642" y="4292863"/>
            <a:ext cx="1155814" cy="672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02642" y="5972078"/>
            <a:ext cx="1102425" cy="672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9054" y="3614048"/>
            <a:ext cx="784702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/>
              <a:t>               Linear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</a:p>
          <a:p>
            <a:r>
              <a:rPr lang="en-US" sz="5400" dirty="0">
                <a:solidFill>
                  <a:srgbClr val="FF0000"/>
                </a:solidFill>
              </a:rPr>
              <a:t>Why? </a:t>
            </a:r>
            <a:r>
              <a:rPr lang="en-US" sz="5400" dirty="0"/>
              <a:t>Adds $10 per month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62678" y="4558312"/>
            <a:ext cx="5863722" cy="813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60645" y="3770128"/>
            <a:ext cx="1116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+10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36643" y="3786146"/>
            <a:ext cx="1917976" cy="673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54590" y="4652377"/>
            <a:ext cx="1116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+10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54590" y="5472455"/>
            <a:ext cx="1116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+10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054590" y="3793241"/>
            <a:ext cx="1116011" cy="697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081784" y="4774485"/>
            <a:ext cx="1116011" cy="697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054590" y="5623093"/>
            <a:ext cx="1116011" cy="697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753" y="5653313"/>
            <a:ext cx="8126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Explain C(0): The beginning cost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17333" y="5808632"/>
            <a:ext cx="4921132" cy="675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1551B4D-5F91-47A7-8F7A-E3D601893FB7}"/>
              </a:ext>
            </a:extLst>
          </p:cNvPr>
          <p:cNvSpPr/>
          <p:nvPr/>
        </p:nvSpPr>
        <p:spPr>
          <a:xfrm>
            <a:off x="5929745" y="2571231"/>
            <a:ext cx="2208720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#23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6.6</a:t>
            </a:r>
          </a:p>
        </p:txBody>
      </p:sp>
    </p:spTree>
    <p:extLst>
      <p:ext uri="{BB962C8B-B14F-4D97-AF65-F5344CB8AC3E}">
        <p14:creationId xmlns:p14="http://schemas.microsoft.com/office/powerpoint/2010/main" val="9882957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13074"/>
            <a:ext cx="11817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 New Vocab (2 of 4)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0883" y="217564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44718"/>
              </p:ext>
            </p:extLst>
          </p:nvPr>
        </p:nvGraphicFramePr>
        <p:xfrm>
          <a:off x="8193401" y="1828800"/>
          <a:ext cx="284849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8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26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C(x)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1105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accent5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1105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1105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1105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130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4628" y="1713516"/>
            <a:ext cx="64990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Equation: y = </a:t>
            </a:r>
            <a:r>
              <a:rPr lang="en-US" sz="6000" dirty="0">
                <a:solidFill>
                  <a:srgbClr val="FF0000"/>
                </a:solidFill>
              </a:rPr>
              <a:t>m</a:t>
            </a:r>
            <a:r>
              <a:rPr lang="en-US" sz="6000" dirty="0"/>
              <a:t>x + </a:t>
            </a:r>
            <a:r>
              <a:rPr lang="en-US" sz="6000" dirty="0">
                <a:solidFill>
                  <a:schemeClr val="accent5"/>
                </a:solidFill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793" y="5252088"/>
            <a:ext cx="76306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C(x) = </a:t>
            </a:r>
            <a:r>
              <a:rPr lang="en-US" sz="7200" dirty="0">
                <a:solidFill>
                  <a:srgbClr val="FF0000"/>
                </a:solidFill>
              </a:rPr>
              <a:t>$10</a:t>
            </a:r>
            <a:r>
              <a:rPr lang="en-US" sz="7200" dirty="0"/>
              <a:t>x</a:t>
            </a:r>
            <a:r>
              <a:rPr lang="en-US" sz="8000" dirty="0"/>
              <a:t> + </a:t>
            </a:r>
            <a:r>
              <a:rPr lang="en-US" sz="8000" dirty="0">
                <a:solidFill>
                  <a:schemeClr val="accent5"/>
                </a:solidFill>
              </a:rPr>
              <a:t>$100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80151" y="3476818"/>
            <a:ext cx="1231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+10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9953" y="981266"/>
            <a:ext cx="123643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/>
              <a:t>Write an equation </a:t>
            </a:r>
            <a:r>
              <a:rPr lang="en-US" sz="4200" dirty="0" smtClean="0"/>
              <a:t>and function </a:t>
            </a:r>
            <a:r>
              <a:rPr lang="en-US" sz="4200" dirty="0"/>
              <a:t>to model this situation.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657" y="2691988"/>
            <a:ext cx="7317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Function: C(x) = </a:t>
            </a:r>
            <a:r>
              <a:rPr lang="en-US" sz="6000" dirty="0">
                <a:solidFill>
                  <a:srgbClr val="FF0000"/>
                </a:solidFill>
              </a:rPr>
              <a:t>m</a:t>
            </a:r>
            <a:r>
              <a:rPr lang="en-US" sz="6000" dirty="0"/>
              <a:t>x + </a:t>
            </a:r>
            <a:r>
              <a:rPr lang="en-US" sz="6000" dirty="0">
                <a:solidFill>
                  <a:schemeClr val="accent5"/>
                </a:solidFill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0669" y="3588321"/>
            <a:ext cx="7907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M = </a:t>
            </a:r>
            <a:r>
              <a:rPr lang="en-US" sz="5400" dirty="0"/>
              <a:t>$10 </a:t>
            </a:r>
            <a:r>
              <a:rPr lang="en-US" sz="4400" dirty="0"/>
              <a:t>= the monthly payment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960573" y="4381113"/>
            <a:ext cx="1231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+10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13793" y="5322359"/>
            <a:ext cx="1231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+10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0669" y="4429380"/>
            <a:ext cx="8053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B = </a:t>
            </a:r>
            <a:r>
              <a:rPr lang="en-US" sz="5400" dirty="0"/>
              <a:t>$100 </a:t>
            </a:r>
            <a:r>
              <a:rPr lang="en-US" sz="4400" dirty="0"/>
              <a:t>= Beginning Sign-up Fee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14733" y="1897722"/>
            <a:ext cx="3589867" cy="781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21683" y="2808896"/>
            <a:ext cx="1231783" cy="781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269666" y="3715608"/>
            <a:ext cx="1168734" cy="781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50883" y="4570864"/>
            <a:ext cx="1422984" cy="781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883030" y="3806914"/>
            <a:ext cx="5174904" cy="686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062898" y="4566793"/>
            <a:ext cx="5085577" cy="686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61511" y="5447903"/>
            <a:ext cx="1451081" cy="938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01623" y="5447903"/>
            <a:ext cx="3047377" cy="938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13867" y="2808896"/>
            <a:ext cx="2735133" cy="779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0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1" y="1200329"/>
            <a:ext cx="11605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Write in expanded notation and simplify.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2740" y="2293811"/>
                <a:ext cx="2614242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40" y="2293811"/>
                <a:ext cx="2614242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47423" y="3741618"/>
                <a:ext cx="4544577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6000" b="0" dirty="0"/>
                  <a:t>(x)(x)(</a:t>
                </a:r>
                <a:r>
                  <a:rPr lang="en-US" sz="6000" dirty="0"/>
                  <a:t>x</a:t>
                </a:r>
                <a:r>
                  <a:rPr lang="en-US" sz="6000" b="0" dirty="0"/>
                  <a:t>)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423" y="3741618"/>
                <a:ext cx="4544577" cy="923330"/>
              </a:xfrm>
              <a:prstGeom prst="rect">
                <a:avLst/>
              </a:prstGeom>
              <a:blipFill>
                <a:blip r:embed="rId3"/>
                <a:stretch>
                  <a:fillRect l="-10054" t="-25166" b="-49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42059" y="4949653"/>
                <a:ext cx="4138441" cy="1026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 1,024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059" y="4949653"/>
                <a:ext cx="4138441" cy="10261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685672" y="2492306"/>
                <a:ext cx="267156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672" y="2492306"/>
                <a:ext cx="2671565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9516" y="3787785"/>
                <a:ext cx="422711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400" b="0" dirty="0"/>
                  <a:t>(4)(4)(4)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(4)(4)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16" y="3787785"/>
                <a:ext cx="4227119" cy="830997"/>
              </a:xfrm>
              <a:prstGeom prst="rect">
                <a:avLst/>
              </a:prstGeom>
              <a:blipFill>
                <a:blip r:embed="rId6"/>
                <a:stretch>
                  <a:fillRect l="-9798" t="-24818" b="-49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266669" y="5009076"/>
                <a:ext cx="1167563" cy="1026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669" y="5009076"/>
                <a:ext cx="1167563" cy="10261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678508A-443D-4D69-9850-51E6B5048DAA}"/>
              </a:ext>
            </a:extLst>
          </p:cNvPr>
          <p:cNvSpPr/>
          <p:nvPr/>
        </p:nvSpPr>
        <p:spPr>
          <a:xfrm>
            <a:off x="7597062" y="5463978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#3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C6EFD29-D291-4F51-A4B0-D504C8EBB9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6635" y="3741618"/>
            <a:ext cx="3052036" cy="30123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5B2F6A-64B0-40FB-A821-6FB85B9AF74C}"/>
              </a:ext>
            </a:extLst>
          </p:cNvPr>
          <p:cNvSpPr/>
          <p:nvPr/>
        </p:nvSpPr>
        <p:spPr>
          <a:xfrm>
            <a:off x="129516" y="3741618"/>
            <a:ext cx="2290411" cy="877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23E72E5-3A3D-4B36-B9A2-A83682B3C9FD}"/>
              </a:ext>
            </a:extLst>
          </p:cNvPr>
          <p:cNvSpPr/>
          <p:nvPr/>
        </p:nvSpPr>
        <p:spPr>
          <a:xfrm>
            <a:off x="2419927" y="3741618"/>
            <a:ext cx="1936708" cy="877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259ED67-D932-46BA-A2A2-CE810A49E318}"/>
              </a:ext>
            </a:extLst>
          </p:cNvPr>
          <p:cNvSpPr/>
          <p:nvPr/>
        </p:nvSpPr>
        <p:spPr>
          <a:xfrm>
            <a:off x="98296" y="5024128"/>
            <a:ext cx="853049" cy="877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5AAE6D6-5910-41DF-95A7-632B834CB979}"/>
              </a:ext>
            </a:extLst>
          </p:cNvPr>
          <p:cNvSpPr/>
          <p:nvPr/>
        </p:nvSpPr>
        <p:spPr>
          <a:xfrm>
            <a:off x="2097339" y="5024128"/>
            <a:ext cx="1920479" cy="877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D13A904-4A82-4239-8FE4-856A4C100A14}"/>
              </a:ext>
            </a:extLst>
          </p:cNvPr>
          <p:cNvSpPr/>
          <p:nvPr/>
        </p:nvSpPr>
        <p:spPr>
          <a:xfrm>
            <a:off x="7523506" y="3857178"/>
            <a:ext cx="2497949" cy="877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EE0F7F3-14D6-4E55-ADD7-FEFA64534474}"/>
              </a:ext>
            </a:extLst>
          </p:cNvPr>
          <p:cNvSpPr/>
          <p:nvPr/>
        </p:nvSpPr>
        <p:spPr>
          <a:xfrm>
            <a:off x="10021455" y="3857178"/>
            <a:ext cx="2170545" cy="877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6EB74D0-4794-48D3-81C0-4186F9797AEC}"/>
              </a:ext>
            </a:extLst>
          </p:cNvPr>
          <p:cNvSpPr/>
          <p:nvPr/>
        </p:nvSpPr>
        <p:spPr>
          <a:xfrm>
            <a:off x="10348960" y="5083551"/>
            <a:ext cx="1353514" cy="877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DF22338-77F2-499B-9050-9D2794047CD5}"/>
              </a:ext>
            </a:extLst>
          </p:cNvPr>
          <p:cNvSpPr txBox="1"/>
          <p:nvPr/>
        </p:nvSpPr>
        <p:spPr>
          <a:xfrm>
            <a:off x="3467138" y="2016812"/>
            <a:ext cx="4846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Where is the exponent button?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71867E6-D811-4479-9DF6-019067CE6721}"/>
              </a:ext>
            </a:extLst>
          </p:cNvPr>
          <p:cNvSpPr/>
          <p:nvPr/>
        </p:nvSpPr>
        <p:spPr>
          <a:xfrm>
            <a:off x="29432" y="-159658"/>
            <a:ext cx="11817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 New Vocab (1 of 4)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155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6957" y="-116663"/>
            <a:ext cx="1209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 Today’s New Vocab (3 of 4)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0883" y="217564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756465"/>
              </p:ext>
            </p:extLst>
          </p:nvPr>
        </p:nvGraphicFramePr>
        <p:xfrm>
          <a:off x="8083136" y="2299463"/>
          <a:ext cx="287672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69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7351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f(x)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106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106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106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106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819345"/>
            <a:ext cx="1110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Is the situation linear or exponential?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42936" y="1580119"/>
            <a:ext cx="92323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You have discovered you have termites. Termites reproduce at a rapid pace. Some termite colonies can double </a:t>
            </a:r>
          </a:p>
          <a:p>
            <a:r>
              <a:rPr lang="en-US" sz="4400" dirty="0"/>
              <a:t>in size monthly. You currently have </a:t>
            </a:r>
          </a:p>
          <a:p>
            <a:r>
              <a:rPr lang="en-US" sz="4400" dirty="0"/>
              <a:t>about 100 termites in your house</a:t>
            </a:r>
            <a:r>
              <a:rPr lang="en-US" sz="48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044723"/>
            <a:ext cx="693837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Exponential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5400" dirty="0"/>
              <a:t>Why? </a:t>
            </a:r>
          </a:p>
          <a:p>
            <a:r>
              <a:rPr lang="en-US" sz="5400" dirty="0">
                <a:solidFill>
                  <a:srgbClr val="FF0000"/>
                </a:solidFill>
              </a:rPr>
              <a:t>Repeated Multiplication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9525310" y="3331555"/>
            <a:ext cx="1391396" cy="70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525310" y="4231055"/>
            <a:ext cx="1434555" cy="70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25310" y="5130060"/>
            <a:ext cx="1434555" cy="70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485973" y="6030056"/>
            <a:ext cx="1473892" cy="70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36" y="5119549"/>
            <a:ext cx="3434631" cy="760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556" y="5959125"/>
            <a:ext cx="6892578" cy="760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59865" y="3382358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934813" y="4384445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990785" y="5386532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003024" y="3382357"/>
            <a:ext cx="1059021" cy="3356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250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13074"/>
            <a:ext cx="11817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 New Vocab (4 of 4)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0883" y="217564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710094"/>
              </p:ext>
            </p:extLst>
          </p:nvPr>
        </p:nvGraphicFramePr>
        <p:xfrm>
          <a:off x="8193401" y="1828800"/>
          <a:ext cx="284849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8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26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f(x)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1105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accent5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1105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1105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1105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4628" y="1713516"/>
                <a:ext cx="6167714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/>
                  <a:t>Equation: y = </a:t>
                </a:r>
                <a:r>
                  <a:rPr lang="en-US" sz="6000" dirty="0">
                    <a:solidFill>
                      <a:schemeClr val="accent5"/>
                    </a:solidFill>
                  </a:rPr>
                  <a:t>b</a:t>
                </a:r>
                <a:r>
                  <a:rPr lang="en-US" sz="6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6000" dirty="0"/>
              </a:p>
              <a:p>
                <a:r>
                  <a:rPr lang="en-US" sz="6000" dirty="0"/>
                  <a:t> </a:t>
                </a:r>
                <a:endParaRPr lang="en-US" sz="6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28" y="1713516"/>
                <a:ext cx="6167714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6034" t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0" y="5438917"/>
                <a:ext cx="559409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dirty="0"/>
                  <a:t>f(x) = </a:t>
                </a:r>
                <a:r>
                  <a:rPr lang="en-US" sz="7200" dirty="0">
                    <a:solidFill>
                      <a:schemeClr val="accent5"/>
                    </a:solidFill>
                  </a:rPr>
                  <a:t>100</a:t>
                </a:r>
                <a:r>
                  <a:rPr lang="en-US" sz="72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7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7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7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7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38917"/>
                <a:ext cx="5594096" cy="1323439"/>
              </a:xfrm>
              <a:prstGeom prst="rect">
                <a:avLst/>
              </a:prstGeom>
              <a:blipFill>
                <a:blip r:embed="rId4"/>
                <a:stretch>
                  <a:fillRect l="-9259" t="-19816" b="-4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987183" y="3292451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9953" y="981266"/>
            <a:ext cx="122999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Write an equation (function) to model this situation.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2657" y="2691988"/>
                <a:ext cx="699505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/>
                  <a:t>Function: f(x) = </a:t>
                </a:r>
                <a:r>
                  <a:rPr lang="en-US" sz="6000" dirty="0">
                    <a:solidFill>
                      <a:schemeClr val="accent5"/>
                    </a:solidFill>
                  </a:rPr>
                  <a:t>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6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7" y="2691988"/>
                <a:ext cx="6995056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5226" t="-18675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40669" y="3588321"/>
            <a:ext cx="6473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 = </a:t>
            </a:r>
            <a:r>
              <a:rPr lang="en-US" sz="5400" dirty="0"/>
              <a:t>(2) </a:t>
            </a:r>
            <a:r>
              <a:rPr lang="en-US" sz="4400" dirty="0"/>
              <a:t>= Doubles (Times 2)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960573" y="4381113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973878" y="5388193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0669" y="4593789"/>
            <a:ext cx="7011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B = </a:t>
            </a:r>
            <a:r>
              <a:rPr lang="en-US" sz="5400" dirty="0"/>
              <a:t>100 </a:t>
            </a:r>
            <a:r>
              <a:rPr lang="en-US" sz="4400" dirty="0"/>
              <a:t>= Beginning Termites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978400" y="1750707"/>
            <a:ext cx="1923942" cy="932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398418" y="1736652"/>
            <a:ext cx="1923942" cy="932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150883" y="3726603"/>
            <a:ext cx="880952" cy="701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67651" y="4704615"/>
            <a:ext cx="1101250" cy="701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448932" y="3752829"/>
            <a:ext cx="4453409" cy="740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720121" y="4712127"/>
            <a:ext cx="4453409" cy="740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73986" y="5612091"/>
            <a:ext cx="1494109" cy="1079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01801" y="5684915"/>
            <a:ext cx="1494108" cy="1079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56788" y="2800545"/>
            <a:ext cx="2244780" cy="88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15733" y="2800545"/>
            <a:ext cx="1253067" cy="88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09094" y="1704081"/>
            <a:ext cx="12693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434EF13-72FD-4974-B0C9-CEE4D59E8405}"/>
              </a:ext>
            </a:extLst>
          </p:cNvPr>
          <p:cNvSpPr/>
          <p:nvPr/>
        </p:nvSpPr>
        <p:spPr>
          <a:xfrm>
            <a:off x="5607401" y="5684915"/>
            <a:ext cx="2231254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#24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6.6</a:t>
            </a:r>
          </a:p>
        </p:txBody>
      </p:sp>
    </p:spTree>
    <p:extLst>
      <p:ext uri="{BB962C8B-B14F-4D97-AF65-F5344CB8AC3E}">
        <p14:creationId xmlns:p14="http://schemas.microsoft.com/office/powerpoint/2010/main" val="5602737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-13661"/>
            <a:ext cx="106520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 Today’s New Vocab (3 of 4)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0883" y="217564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05" y="4878900"/>
            <a:ext cx="11981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6</a:t>
            </a:r>
            <a:r>
              <a:rPr lang="en-US" sz="7200" dirty="0" smtClean="0"/>
              <a:t>,  </a:t>
            </a:r>
            <a:r>
              <a:rPr lang="en-US" sz="7200" dirty="0"/>
              <a:t>4</a:t>
            </a:r>
            <a:r>
              <a:rPr lang="en-US" sz="7200" dirty="0" smtClean="0"/>
              <a:t>,  </a:t>
            </a:r>
            <a:r>
              <a:rPr lang="en-US" sz="7200" dirty="0"/>
              <a:t>2</a:t>
            </a:r>
            <a:r>
              <a:rPr lang="en-US" sz="7200" dirty="0" smtClean="0"/>
              <a:t>, </a:t>
            </a:r>
            <a:r>
              <a:rPr lang="en-US" sz="7200" dirty="0"/>
              <a:t>___, ___, ___, ___, ___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5740568"/>
            <a:ext cx="11933711" cy="1198600"/>
            <a:chOff x="-52012" y="3106065"/>
            <a:chExt cx="11933711" cy="1198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-52012" y="3106065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2012" y="3106065"/>
                  <a:ext cx="1144736" cy="101566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074098" y="3106065"/>
                  <a:ext cx="1126912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098" y="3106065"/>
                  <a:ext cx="1126912" cy="10156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200208" y="3136841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0208" y="3136841"/>
                  <a:ext cx="1144736" cy="101566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579450" y="3207113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450" y="3207113"/>
                  <a:ext cx="1144736" cy="101566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280621" y="3207113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0621" y="3207113"/>
                  <a:ext cx="1144736" cy="101566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084182" y="3230233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4182" y="3230233"/>
                  <a:ext cx="1144736" cy="101566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829804" y="3289002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9804" y="3289002"/>
                  <a:ext cx="1144736" cy="101566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0736963" y="3286975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6963" y="3286975"/>
                  <a:ext cx="1144736" cy="101566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-54142" y="1008239"/>
            <a:ext cx="4714624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/>
              <a:t>E</a:t>
            </a:r>
            <a:r>
              <a:rPr lang="en-US" sz="5400" dirty="0" smtClean="0"/>
              <a:t>xplicit formula </a:t>
            </a:r>
            <a:endParaRPr lang="en-US" sz="5400" dirty="0"/>
          </a:p>
          <a:p>
            <a:pPr algn="ctr"/>
            <a:r>
              <a:rPr lang="en-US" sz="5400" dirty="0"/>
              <a:t> </a:t>
            </a:r>
            <a:r>
              <a:rPr lang="en-US" sz="6000" dirty="0"/>
              <a:t>Y = MX + B</a:t>
            </a:r>
          </a:p>
          <a:p>
            <a:pPr algn="ctr"/>
            <a:r>
              <a:rPr lang="en-US" sz="6000" dirty="0"/>
              <a:t>Y = -2x + </a:t>
            </a:r>
            <a:r>
              <a:rPr lang="en-US" sz="6000" dirty="0" smtClean="0"/>
              <a:t>6 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26731" y="930677"/>
                <a:ext cx="5562293" cy="4247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dirty="0" smtClean="0"/>
                  <a:t>Recursive formula </a:t>
                </a:r>
                <a:endParaRPr lang="en-US" sz="5400" dirty="0"/>
              </a:p>
              <a:p>
                <a:pPr algn="ctr"/>
                <a:r>
                  <a:rPr lang="en-US" sz="5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5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5400" b="0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b="0" dirty="0" smtClean="0"/>
                  <a:t> B = 6</a:t>
                </a:r>
              </a:p>
              <a:p>
                <a:pPr algn="ctr"/>
                <a:endParaRPr lang="en-US" sz="5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731" y="930677"/>
                <a:ext cx="5562293" cy="4247317"/>
              </a:xfrm>
              <a:prstGeom prst="rect">
                <a:avLst/>
              </a:prstGeom>
              <a:blipFill rotWithShape="0">
                <a:blip r:embed="rId11"/>
                <a:stretch>
                  <a:fillRect l="-3947" t="-4023" r="-3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9831880" y="2759909"/>
            <a:ext cx="1144422" cy="662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356973" y="3570884"/>
            <a:ext cx="1144422" cy="662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72261" y="4901957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2014" y="4878900"/>
            <a:ext cx="8739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-2</a:t>
            </a:r>
            <a:endParaRPr lang="en-US" sz="6600" dirty="0"/>
          </a:p>
        </p:txBody>
      </p:sp>
      <p:sp>
        <p:nvSpPr>
          <p:cNvPr id="22" name="TextBox 21"/>
          <p:cNvSpPr txBox="1"/>
          <p:nvPr/>
        </p:nvSpPr>
        <p:spPr>
          <a:xfrm>
            <a:off x="7010576" y="4869041"/>
            <a:ext cx="8739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-4</a:t>
            </a:r>
            <a:endParaRPr lang="en-US" sz="6600" dirty="0"/>
          </a:p>
        </p:txBody>
      </p:sp>
      <p:sp>
        <p:nvSpPr>
          <p:cNvPr id="23" name="TextBox 22"/>
          <p:cNvSpPr txBox="1"/>
          <p:nvPr/>
        </p:nvSpPr>
        <p:spPr>
          <a:xfrm>
            <a:off x="8857764" y="4813512"/>
            <a:ext cx="8739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-6</a:t>
            </a:r>
            <a:endParaRPr lang="en-US" sz="6600" dirty="0"/>
          </a:p>
        </p:txBody>
      </p:sp>
      <p:sp>
        <p:nvSpPr>
          <p:cNvPr id="24" name="TextBox 23"/>
          <p:cNvSpPr txBox="1"/>
          <p:nvPr/>
        </p:nvSpPr>
        <p:spPr>
          <a:xfrm>
            <a:off x="10627438" y="4797499"/>
            <a:ext cx="8739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-</a:t>
            </a:r>
            <a:r>
              <a:rPr lang="en-US" sz="6600" dirty="0"/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8988" y="4100850"/>
            <a:ext cx="809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80403" y="4116615"/>
            <a:ext cx="809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78926" y="4078679"/>
            <a:ext cx="809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8988" y="4251576"/>
            <a:ext cx="809837" cy="650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680808" y="4286579"/>
            <a:ext cx="809837" cy="650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783165" y="4300678"/>
            <a:ext cx="809837" cy="650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FB8943D-CE9B-425D-83F3-AA85BA162B39}"/>
              </a:ext>
            </a:extLst>
          </p:cNvPr>
          <p:cNvSpPr/>
          <p:nvPr/>
        </p:nvSpPr>
        <p:spPr>
          <a:xfrm>
            <a:off x="4667582" y="2851599"/>
            <a:ext cx="2231254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#19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83906" y="5094342"/>
            <a:ext cx="805660" cy="77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029413" y="5129985"/>
            <a:ext cx="805660" cy="77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363875" y="5063034"/>
            <a:ext cx="805660" cy="77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277003" y="5013982"/>
            <a:ext cx="805660" cy="77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55894" y="4999921"/>
            <a:ext cx="805660" cy="77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904604" y="4929624"/>
            <a:ext cx="805660" cy="77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594884" y="4965173"/>
            <a:ext cx="805660" cy="77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-76274" y="5063034"/>
            <a:ext cx="805660" cy="77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216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4904" y="26680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185333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0000"/>
                </a:solidFill>
              </a:rPr>
              <a:t>Today’s  Misconception (4 of 4)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266" y="1205531"/>
            <a:ext cx="89666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Write the recursive formula.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133" y="3850532"/>
            <a:ext cx="6712905" cy="1963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1867" y="2162953"/>
                <a:ext cx="6096000" cy="34163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7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7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7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7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7200" dirty="0"/>
                  <a:t> B </a:t>
                </a:r>
                <a14:m>
                  <m:oMath xmlns:m="http://schemas.openxmlformats.org/officeDocument/2006/math">
                    <m:r>
                      <a:rPr lang="en-US" sz="7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7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72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7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7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7200" dirty="0"/>
                  <a:t> </a:t>
                </a:r>
                <a:r>
                  <a:rPr lang="en-US" sz="7200" dirty="0" smtClean="0"/>
                  <a:t>5</a:t>
                </a:r>
                <a:endParaRPr lang="en-US" sz="7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67" y="2162953"/>
                <a:ext cx="6096000" cy="3416320"/>
              </a:xfrm>
              <a:prstGeom prst="rect">
                <a:avLst/>
              </a:prstGeom>
              <a:blipFill rotWithShape="0">
                <a:blip r:embed="rId3"/>
                <a:stretch>
                  <a:fillRect b="-13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757869" y="5648868"/>
                <a:ext cx="124264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869" y="5648868"/>
                <a:ext cx="1242648" cy="9233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062953" y="5648868"/>
                <a:ext cx="124264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953" y="5648868"/>
                <a:ext cx="1242648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079999" y="2347806"/>
            <a:ext cx="1693334" cy="911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14007" y="3444497"/>
            <a:ext cx="711201" cy="911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94377" y="5724019"/>
            <a:ext cx="969631" cy="911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96412" y="5737233"/>
            <a:ext cx="969631" cy="911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648BD44-BA9D-4ECB-B975-07DDC8FE83B3}"/>
              </a:ext>
            </a:extLst>
          </p:cNvPr>
          <p:cNvSpPr/>
          <p:nvPr/>
        </p:nvSpPr>
        <p:spPr>
          <a:xfrm>
            <a:off x="9924906" y="1591740"/>
            <a:ext cx="2231254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#20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6.5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6822" y="4553176"/>
            <a:ext cx="963045" cy="88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753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982" y="102293"/>
            <a:ext cx="82051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Group Work Questions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435" y="1225689"/>
            <a:ext cx="132119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#1</a:t>
            </a:r>
          </a:p>
          <a:p>
            <a:r>
              <a:rPr lang="en-US" sz="7200" dirty="0"/>
              <a:t>#2</a:t>
            </a:r>
          </a:p>
          <a:p>
            <a:r>
              <a:rPr lang="en-US" sz="7200" dirty="0"/>
              <a:t>#3</a:t>
            </a:r>
          </a:p>
          <a:p>
            <a:r>
              <a:rPr lang="en-US" sz="7200" dirty="0"/>
              <a:t>#4</a:t>
            </a:r>
          </a:p>
          <a:p>
            <a:r>
              <a:rPr lang="en-US" sz="7200" dirty="0"/>
              <a:t>#5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9633" y="1287290"/>
            <a:ext cx="178927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#6</a:t>
            </a:r>
          </a:p>
          <a:p>
            <a:r>
              <a:rPr lang="en-US" sz="7200" dirty="0"/>
              <a:t>#7</a:t>
            </a:r>
          </a:p>
          <a:p>
            <a:r>
              <a:rPr lang="en-US" sz="7200" dirty="0"/>
              <a:t>#8</a:t>
            </a:r>
          </a:p>
          <a:p>
            <a:r>
              <a:rPr lang="en-US" sz="7200" dirty="0"/>
              <a:t>#9</a:t>
            </a:r>
          </a:p>
          <a:p>
            <a:r>
              <a:rPr lang="en-US" sz="7200" dirty="0"/>
              <a:t>#10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5242" y="1287290"/>
            <a:ext cx="22781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1, 5, 6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5241" y="3487846"/>
            <a:ext cx="22781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1, 5, 6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4936" y="2418369"/>
            <a:ext cx="22781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1, 6, 5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4936" y="4581165"/>
            <a:ext cx="22781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1, 6, 5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8126" y="5688402"/>
            <a:ext cx="22781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1, 5, 6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7605" y="2418369"/>
            <a:ext cx="22781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1, 5, 6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68140" y="1279572"/>
            <a:ext cx="22781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1, 6, 5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42516" y="3549447"/>
            <a:ext cx="24689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1, 6, 5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23116" y="4711326"/>
            <a:ext cx="22781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1, 5, 6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83352" y="5688402"/>
            <a:ext cx="22781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1, 6, 5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0267" y="1456268"/>
            <a:ext cx="692857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04711" y="2604846"/>
            <a:ext cx="692857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80267" y="3694307"/>
            <a:ext cx="692857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104710" y="4706995"/>
            <a:ext cx="692857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02920" y="5864819"/>
            <a:ext cx="692857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476852" y="1470076"/>
            <a:ext cx="692857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588143" y="2658708"/>
            <a:ext cx="692857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608447" y="3709084"/>
            <a:ext cx="692857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618113" y="4858901"/>
            <a:ext cx="692857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791317" y="5889860"/>
            <a:ext cx="692857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891207" y="1204462"/>
            <a:ext cx="206819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Skip</a:t>
            </a:r>
          </a:p>
          <a:p>
            <a:r>
              <a:rPr lang="en-US" sz="8800" dirty="0">
                <a:solidFill>
                  <a:srgbClr val="FF0000"/>
                </a:solidFill>
              </a:rPr>
              <a:t> 5D</a:t>
            </a:r>
          </a:p>
          <a:p>
            <a:r>
              <a:rPr lang="en-US" sz="8800" dirty="0">
                <a:solidFill>
                  <a:srgbClr val="FF0000"/>
                </a:solidFill>
              </a:rPr>
              <a:t> 6E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94251D9-A51D-4D40-A2C2-08E61556E722}"/>
              </a:ext>
            </a:extLst>
          </p:cNvPr>
          <p:cNvSpPr/>
          <p:nvPr/>
        </p:nvSpPr>
        <p:spPr>
          <a:xfrm>
            <a:off x="8535707" y="101877"/>
            <a:ext cx="2917383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</a:t>
            </a:r>
            <a:r>
              <a:rPr lang="en-US" sz="3600" dirty="0" smtClean="0">
                <a:solidFill>
                  <a:schemeClr val="tx1"/>
                </a:solidFill>
              </a:rPr>
              <a:t>21-22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6.6</a:t>
            </a:r>
          </a:p>
        </p:txBody>
      </p:sp>
    </p:spTree>
    <p:extLst>
      <p:ext uri="{BB962C8B-B14F-4D97-AF65-F5344CB8AC3E}">
        <p14:creationId xmlns:p14="http://schemas.microsoft.com/office/powerpoint/2010/main" val="42405528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3185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Tuesday</a:t>
            </a:r>
            <a:r>
              <a:rPr lang="en-US" sz="6000" b="1" dirty="0"/>
              <a:t> March 3, 2020 </a:t>
            </a:r>
            <a:r>
              <a:rPr lang="en-US" sz="6000" b="1" dirty="0">
                <a:solidFill>
                  <a:srgbClr val="FF0000"/>
                </a:solidFill>
              </a:rPr>
              <a:t>Work Period 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4904" y="26680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08590"/>
            <a:ext cx="119229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Last weekend, Emma sold lemonade at a yard sale</a:t>
            </a:r>
            <a:r>
              <a:rPr lang="en-US" sz="3600" dirty="0" smtClean="0"/>
              <a:t>. </a:t>
            </a:r>
            <a:r>
              <a:rPr lang="en-US" sz="3600" dirty="0"/>
              <a:t>Emma earned </a:t>
            </a:r>
            <a:r>
              <a:rPr lang="en-US" sz="3600" dirty="0" smtClean="0"/>
              <a:t>money selling </a:t>
            </a:r>
            <a:r>
              <a:rPr lang="en-US" sz="3600" dirty="0"/>
              <a:t>c </a:t>
            </a:r>
            <a:r>
              <a:rPr lang="en-US" sz="3600" dirty="0" smtClean="0"/>
              <a:t>cups.  </a:t>
            </a:r>
            <a:r>
              <a:rPr lang="en-US" sz="3600" dirty="0"/>
              <a:t>Sales were strong, so she raised the price </a:t>
            </a:r>
            <a:r>
              <a:rPr lang="en-US" sz="3600" dirty="0" smtClean="0"/>
              <a:t>from 50 </a:t>
            </a:r>
            <a:r>
              <a:rPr lang="en-US" sz="3600" dirty="0"/>
              <a:t>cents </a:t>
            </a:r>
            <a:r>
              <a:rPr lang="en-US" sz="3600" dirty="0" smtClean="0"/>
              <a:t>to 75 cents per cup. She spent $9.96 on supplies each week. </a:t>
            </a:r>
            <a:r>
              <a:rPr lang="en-US" sz="3600" dirty="0"/>
              <a:t>Write the function which represents her </a:t>
            </a:r>
            <a:r>
              <a:rPr lang="en-US" sz="3600" dirty="0" smtClean="0"/>
              <a:t>profit, P(c) </a:t>
            </a:r>
            <a:r>
              <a:rPr lang="en-US" sz="3600" dirty="0"/>
              <a:t>for this </a:t>
            </a:r>
            <a:r>
              <a:rPr lang="en-US" sz="3600" dirty="0" smtClean="0"/>
              <a:t>last weekend and this weekend. 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009417" y="4146572"/>
            <a:ext cx="95164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P(c)= $0.50c - 9.96 last weekend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9507" y="5934670"/>
            <a:ext cx="95562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P(c)= $0.75c - 9.96 this weekend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1629" y="5011340"/>
            <a:ext cx="2476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+$0.25C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6798" y="5984810"/>
            <a:ext cx="3759200" cy="787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84552" y="5011340"/>
            <a:ext cx="4281447" cy="787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99309" y="3384589"/>
            <a:ext cx="7774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Let c = The number of cups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13196" y="3499525"/>
            <a:ext cx="5960534" cy="683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C3431E2-808D-4192-AD52-C1495BA8E526}"/>
              </a:ext>
            </a:extLst>
          </p:cNvPr>
          <p:cNvSpPr/>
          <p:nvPr/>
        </p:nvSpPr>
        <p:spPr>
          <a:xfrm>
            <a:off x="0" y="4931073"/>
            <a:ext cx="2231254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#24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06798" y="4209901"/>
            <a:ext cx="3759200" cy="787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98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220" y="0"/>
            <a:ext cx="13185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Tuesday</a:t>
            </a:r>
            <a:r>
              <a:rPr lang="en-US" sz="6000" b="1" dirty="0"/>
              <a:t> March 3, 2020 </a:t>
            </a:r>
            <a:r>
              <a:rPr lang="en-US" sz="6000" b="1" dirty="0">
                <a:solidFill>
                  <a:srgbClr val="FF0000"/>
                </a:solidFill>
              </a:rPr>
              <a:t>Exit Ticket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103" y="902866"/>
            <a:ext cx="12388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Emma sold 80 cups of lemonade each weekend, how </a:t>
            </a:r>
          </a:p>
          <a:p>
            <a:r>
              <a:rPr lang="en-US" sz="4000" dirty="0" smtClean="0"/>
              <a:t>much money did she make selling lemonade each week?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62205" y="2243062"/>
            <a:ext cx="55402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P(c</a:t>
            </a:r>
            <a:r>
              <a:rPr lang="en-US" sz="5400" dirty="0" smtClean="0"/>
              <a:t>) = </a:t>
            </a:r>
            <a:r>
              <a:rPr lang="en-US" sz="5400" dirty="0"/>
              <a:t>$0.50c - </a:t>
            </a:r>
            <a:r>
              <a:rPr lang="en-US" sz="5400" dirty="0" smtClean="0"/>
              <a:t>9.96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6474543" y="2257137"/>
            <a:ext cx="55402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P(c</a:t>
            </a:r>
            <a:r>
              <a:rPr lang="en-US" sz="5400" dirty="0" smtClean="0"/>
              <a:t>) = </a:t>
            </a:r>
            <a:r>
              <a:rPr lang="en-US" sz="5400" dirty="0"/>
              <a:t>$0.75c - </a:t>
            </a:r>
            <a:r>
              <a:rPr lang="en-US" sz="5400" dirty="0" smtClean="0"/>
              <a:t>9.96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181103" y="3034251"/>
            <a:ext cx="57695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P(80) = </a:t>
            </a:r>
            <a:r>
              <a:rPr lang="en-US" sz="4800" dirty="0"/>
              <a:t>$</a:t>
            </a:r>
            <a:r>
              <a:rPr lang="en-US" sz="4800" dirty="0" smtClean="0"/>
              <a:t>0.50(80)-9.96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0" y="3842450"/>
            <a:ext cx="51299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P(80) = $40 - 9.96</a:t>
            </a:r>
            <a:endParaRPr lang="en-US" sz="5400" dirty="0"/>
          </a:p>
        </p:txBody>
      </p:sp>
      <p:sp>
        <p:nvSpPr>
          <p:cNvPr id="8" name="Rectangle 7"/>
          <p:cNvSpPr/>
          <p:nvPr/>
        </p:nvSpPr>
        <p:spPr>
          <a:xfrm>
            <a:off x="36219" y="4847497"/>
            <a:ext cx="42530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P(80) = $30.04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6236650" y="3034251"/>
            <a:ext cx="60484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P(80) = </a:t>
            </a:r>
            <a:r>
              <a:rPr lang="en-US" sz="4800" dirty="0"/>
              <a:t>$</a:t>
            </a:r>
            <a:r>
              <a:rPr lang="en-US" sz="4800" dirty="0" smtClean="0"/>
              <a:t>0.75(80) </a:t>
            </a:r>
            <a:r>
              <a:rPr lang="en-US" sz="4800" dirty="0"/>
              <a:t>- </a:t>
            </a:r>
            <a:r>
              <a:rPr lang="en-US" sz="4800" dirty="0" smtClean="0"/>
              <a:t>9.96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6236650" y="3847143"/>
            <a:ext cx="44438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P(80) = $60- 9.96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6236650" y="4847497"/>
            <a:ext cx="3802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P(80) = $50.04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702129" y="3180467"/>
            <a:ext cx="718457" cy="526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36163" y="3234614"/>
            <a:ext cx="718457" cy="526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5062" y="4032399"/>
            <a:ext cx="718457" cy="526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2128" y="4999935"/>
            <a:ext cx="718457" cy="526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34039" y="3957581"/>
            <a:ext cx="1131675" cy="698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62761" y="4999935"/>
            <a:ext cx="3470595" cy="698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97447" y="3946030"/>
            <a:ext cx="3176681" cy="698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34039" y="3148287"/>
            <a:ext cx="3949567" cy="698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96041" y="5794758"/>
            <a:ext cx="3579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Last weekend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7533018" y="5875876"/>
            <a:ext cx="3591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This weekend</a:t>
            </a:r>
            <a:endParaRPr lang="en-US" sz="4800" dirty="0"/>
          </a:p>
        </p:txBody>
      </p:sp>
      <p:sp>
        <p:nvSpPr>
          <p:cNvPr id="23" name="Rectangle 22"/>
          <p:cNvSpPr/>
          <p:nvPr/>
        </p:nvSpPr>
        <p:spPr>
          <a:xfrm>
            <a:off x="8209560" y="4847497"/>
            <a:ext cx="3949567" cy="698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97059" y="3234614"/>
            <a:ext cx="718457" cy="526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14561" y="3999581"/>
            <a:ext cx="718457" cy="526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797058" y="5046102"/>
            <a:ext cx="718457" cy="526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550544" y="3105803"/>
            <a:ext cx="977500" cy="759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141468" y="3041496"/>
            <a:ext cx="3996126" cy="823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141468" y="3878965"/>
            <a:ext cx="3996126" cy="823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6219" y="3105803"/>
            <a:ext cx="6200431" cy="2665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93398" y="3041496"/>
            <a:ext cx="5886258" cy="2753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228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094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31850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Thursday </a:t>
            </a:r>
            <a:r>
              <a:rPr lang="en-US" sz="6600" b="1" dirty="0"/>
              <a:t>March 5, 2020 </a:t>
            </a:r>
            <a:r>
              <a:rPr lang="en-US" sz="5400" b="1" dirty="0">
                <a:solidFill>
                  <a:srgbClr val="FF0000"/>
                </a:solidFill>
              </a:rPr>
              <a:t>Activator </a:t>
            </a:r>
            <a:endParaRPr lang="en-US" sz="54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477912"/>
              </p:ext>
            </p:extLst>
          </p:nvPr>
        </p:nvGraphicFramePr>
        <p:xfrm>
          <a:off x="7951747" y="1253067"/>
          <a:ext cx="302645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7351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1065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1065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1065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1065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0421" y="1096205"/>
            <a:ext cx="837397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Given this table, </a:t>
            </a:r>
          </a:p>
          <a:p>
            <a:r>
              <a:rPr lang="en-US" sz="5400" dirty="0"/>
              <a:t>what is the beginning </a:t>
            </a:r>
          </a:p>
          <a:p>
            <a:r>
              <a:rPr lang="en-US" sz="5400" dirty="0"/>
              <a:t>Value (B-value)?  B = 4   </a:t>
            </a:r>
          </a:p>
          <a:p>
            <a:endParaRPr lang="en-US" sz="4400" dirty="0"/>
          </a:p>
          <a:p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0978206" y="2525173"/>
            <a:ext cx="12137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(2)</a:t>
            </a:r>
          </a:p>
          <a:p>
            <a:r>
              <a:rPr lang="en-US" sz="7200" dirty="0"/>
              <a:t>(2)</a:t>
            </a:r>
          </a:p>
          <a:p>
            <a:r>
              <a:rPr lang="en-US" sz="7200" dirty="0"/>
              <a:t>(2)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7467" y="2861733"/>
            <a:ext cx="1049866" cy="643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060170" y="2217217"/>
            <a:ext cx="1049866" cy="4032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457" y="4077481"/>
            <a:ext cx="8011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Is this a linear or exponential graph? </a:t>
            </a:r>
            <a:r>
              <a:rPr lang="en-US" sz="4800" dirty="0">
                <a:solidFill>
                  <a:srgbClr val="FF0000"/>
                </a:solidFill>
              </a:rPr>
              <a:t>Exponential</a:t>
            </a:r>
          </a:p>
          <a:p>
            <a:r>
              <a:rPr lang="en-US" sz="4800" dirty="0"/>
              <a:t>Why? Repeated Multiplication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81200" y="4904071"/>
            <a:ext cx="3301999" cy="643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61556" y="5644938"/>
            <a:ext cx="5909244" cy="643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17C31B8-6927-4E4D-90CE-9A933FF82F8A}"/>
              </a:ext>
            </a:extLst>
          </p:cNvPr>
          <p:cNvSpPr/>
          <p:nvPr/>
        </p:nvSpPr>
        <p:spPr>
          <a:xfrm>
            <a:off x="5580020" y="998805"/>
            <a:ext cx="2231254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#27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6.7</a:t>
            </a:r>
          </a:p>
        </p:txBody>
      </p:sp>
    </p:spTree>
    <p:extLst>
      <p:ext uri="{BB962C8B-B14F-4D97-AF65-F5344CB8AC3E}">
        <p14:creationId xmlns:p14="http://schemas.microsoft.com/office/powerpoint/2010/main" val="11047956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5717" y="313985"/>
            <a:ext cx="11788726" cy="917411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Today’s Objective 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33" y="1894894"/>
            <a:ext cx="12146588" cy="2281334"/>
          </a:xfrm>
        </p:spPr>
        <p:txBody>
          <a:bodyPr>
            <a:noAutofit/>
          </a:bodyPr>
          <a:lstStyle/>
          <a:p>
            <a:r>
              <a:rPr lang="en-US" sz="6000" dirty="0"/>
              <a:t>Students will be able to write exponential equations and functions. </a:t>
            </a:r>
          </a:p>
        </p:txBody>
      </p:sp>
      <p:pic>
        <p:nvPicPr>
          <p:cNvPr id="1026" name="Picture 2" descr="Image result for poughkeepsie hig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062" y="4932749"/>
            <a:ext cx="2887876" cy="19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397" y="4839727"/>
            <a:ext cx="2659490" cy="2011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333" y="4709779"/>
            <a:ext cx="2169994" cy="2141441"/>
          </a:xfrm>
          <a:prstGeom prst="rect">
            <a:avLst/>
          </a:prstGeom>
        </p:spPr>
      </p:pic>
      <p:pic>
        <p:nvPicPr>
          <p:cNvPr id="1032" name="Picture 8" descr="Image result for poughkeepsie high school cheerlead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0936"/>
            <a:ext cx="2044473" cy="25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960" y="4725071"/>
            <a:ext cx="2810278" cy="21329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04209" y="141402"/>
            <a:ext cx="26003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Unit 6</a:t>
            </a:r>
          </a:p>
          <a:p>
            <a:pPr algn="ctr"/>
            <a:r>
              <a:rPr lang="en-US" sz="5400" dirty="0">
                <a:solidFill>
                  <a:srgbClr val="0070C0"/>
                </a:solidFill>
              </a:rPr>
              <a:t>Lesson 7</a:t>
            </a:r>
          </a:p>
        </p:txBody>
      </p:sp>
    </p:spTree>
    <p:extLst>
      <p:ext uri="{BB962C8B-B14F-4D97-AF65-F5344CB8AC3E}">
        <p14:creationId xmlns:p14="http://schemas.microsoft.com/office/powerpoint/2010/main" val="318773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4904" y="26680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398" y="945910"/>
            <a:ext cx="11104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Write in Expanded notation. Then, simplify.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66951" y="1657836"/>
                <a:ext cx="213847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951" y="1657836"/>
                <a:ext cx="2138470" cy="10156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0456" y="2765832"/>
                <a:ext cx="467897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/>
                  <a:t>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/>
                  <a:t>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/>
                  <a:t>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/>
                  <a:t>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56" y="2765832"/>
                <a:ext cx="4678973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7040" t="-17881" r="-5737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3754757"/>
                <a:ext cx="593822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/>
                  <a:t>(3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800" dirty="0"/>
                  <a:t>)(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/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</m:t>
                    </m:r>
                  </m:oMath>
                </a14:m>
                <a:r>
                  <a:rPr lang="en-US" sz="4800" dirty="0"/>
                  <a:t>)(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/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</m:t>
                    </m:r>
                  </m:oMath>
                </a14:m>
                <a:r>
                  <a:rPr lang="en-US" sz="4800" dirty="0"/>
                  <a:t>)(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/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</m:t>
                    </m:r>
                  </m:oMath>
                </a14:m>
                <a:r>
                  <a:rPr lang="en-US" sz="4800" dirty="0"/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54757"/>
                <a:ext cx="5938229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4620" t="-16176" r="-3593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1255" y="4580409"/>
                <a:ext cx="579062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/>
                  <a:t>3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en-US" sz="4800" dirty="0"/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∙3∙</m:t>
                    </m:r>
                    <m:r>
                      <m:rPr>
                        <m:nor/>
                      </m:rPr>
                      <a:rPr lang="en-US" sz="4800" dirty="0"/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∙3∙</m:t>
                    </m:r>
                    <m:r>
                      <m:rPr>
                        <m:nor/>
                      </m:rPr>
                      <a:rPr lang="en-US" sz="4800" dirty="0"/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5" y="4580409"/>
                <a:ext cx="5790624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4842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63007" y="5384758"/>
                <a:ext cx="374160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6000" dirty="0"/>
                  <a:t> or 6,561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007" y="5384758"/>
                <a:ext cx="3741602" cy="1015663"/>
              </a:xfrm>
              <a:prstGeom prst="rect">
                <a:avLst/>
              </a:prstGeom>
              <a:blipFill rotWithShape="0">
                <a:blip r:embed="rId6"/>
                <a:stretch>
                  <a:fillRect t="-17365" r="-8469" b="-4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26225" y="1652363"/>
                <a:ext cx="218085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225" y="1652363"/>
                <a:ext cx="2180853" cy="10156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69730" y="2728453"/>
                <a:ext cx="483363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/>
                  <a:t>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/>
                  <a:t>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/>
                  <a:t>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/>
                  <a:t>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730" y="2728453"/>
                <a:ext cx="4833631" cy="923330"/>
              </a:xfrm>
              <a:prstGeom prst="rect">
                <a:avLst/>
              </a:prstGeom>
              <a:blipFill rotWithShape="0">
                <a:blip r:embed="rId8"/>
                <a:stretch>
                  <a:fillRect l="-6683" t="-17881" r="-5927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59274" y="3717378"/>
                <a:ext cx="552862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/>
                  <a:t>(y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800" dirty="0"/>
                  <a:t>y)(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800" dirty="0"/>
                  <a:t>y)(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 dirty="0"/>
                  <a:t>)(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 dirty="0"/>
                  <a:t>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274" y="3717378"/>
                <a:ext cx="5528629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5072" t="-16176" r="-3749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59484" y="4542265"/>
                <a:ext cx="615950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484" y="4542265"/>
                <a:ext cx="6159507" cy="8309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317322" y="5561393"/>
                <a:ext cx="118551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322" y="5561393"/>
                <a:ext cx="1185517" cy="10156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6033134" y="1657836"/>
            <a:ext cx="26350" cy="5200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9432" y="2835113"/>
            <a:ext cx="4672622" cy="784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144" y="3784439"/>
            <a:ext cx="5790624" cy="784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494" y="4651349"/>
            <a:ext cx="5869735" cy="784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5525885"/>
            <a:ext cx="5869735" cy="784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59274" y="2748308"/>
            <a:ext cx="5820506" cy="824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22882" y="3767436"/>
            <a:ext cx="5856898" cy="824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54389" y="4736418"/>
            <a:ext cx="5925391" cy="824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54390" y="5653890"/>
            <a:ext cx="5925390" cy="839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432" y="-159658"/>
            <a:ext cx="11817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 New Vocab (2 of 4)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6223EB0-CA4A-4D7D-BF22-80AEFF422BD8}"/>
              </a:ext>
            </a:extLst>
          </p:cNvPr>
          <p:cNvSpPr/>
          <p:nvPr/>
        </p:nvSpPr>
        <p:spPr>
          <a:xfrm>
            <a:off x="4793876" y="1630416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#3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6.1</a:t>
            </a:r>
          </a:p>
        </p:txBody>
      </p:sp>
    </p:spTree>
    <p:extLst>
      <p:ext uri="{BB962C8B-B14F-4D97-AF65-F5344CB8AC3E}">
        <p14:creationId xmlns:p14="http://schemas.microsoft.com/office/powerpoint/2010/main" val="42466583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"/>
          <a:ext cx="11887200" cy="2961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/>
                <a:gridCol w="2377440"/>
                <a:gridCol w="2377440"/>
                <a:gridCol w="2377440"/>
                <a:gridCol w="2377440"/>
              </a:tblGrid>
              <a:tr h="104085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Mon(C)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Tue(D)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Wed(A)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solidFill>
                            <a:schemeClr val="tx1"/>
                          </a:solidFill>
                        </a:rPr>
                        <a:t>Thur</a:t>
                      </a:r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(B)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Fri(C)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717839">
                <a:tc>
                  <a:txBody>
                    <a:bodyPr/>
                    <a:lstStyle/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Unit </a:t>
                      </a:r>
                    </a:p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baseline="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Unit </a:t>
                      </a:r>
                    </a:p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04800" y="3130275"/>
          <a:ext cx="11887200" cy="3105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/>
                <a:gridCol w="2377440"/>
                <a:gridCol w="2377440"/>
                <a:gridCol w="2377440"/>
                <a:gridCol w="2377440"/>
              </a:tblGrid>
              <a:tr h="113692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Mon(D)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Tue(A)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Wed(B)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solidFill>
                            <a:schemeClr val="tx1"/>
                          </a:solidFill>
                        </a:rPr>
                        <a:t>Thur</a:t>
                      </a:r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(C)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Fri(D)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968221">
                <a:tc>
                  <a:txBody>
                    <a:bodyPr/>
                    <a:lstStyle/>
                    <a:p>
                      <a:pPr algn="ctr"/>
                      <a:r>
                        <a:rPr lang="en-US" sz="5400" b="1" baseline="0" dirty="0" smtClean="0">
                          <a:solidFill>
                            <a:srgbClr val="FF0000"/>
                          </a:solidFill>
                        </a:rPr>
                        <a:t>Review </a:t>
                      </a:r>
                    </a:p>
                    <a:p>
                      <a:pPr algn="ctr"/>
                      <a:r>
                        <a:rPr lang="en-US" sz="5400" b="1" baseline="0" dirty="0" smtClean="0">
                          <a:solidFill>
                            <a:srgbClr val="FF0000"/>
                          </a:solidFill>
                        </a:rPr>
                        <a:t>Unit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Test</a:t>
                      </a:r>
                    </a:p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Unit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Unit</a:t>
                      </a:r>
                    </a:p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7.1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1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7" y="-21526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10666"/>
            <a:ext cx="1202020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Best in Class  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Tutoring</a:t>
            </a:r>
            <a:r>
              <a:rPr lang="en-US" sz="4800" dirty="0"/>
              <a:t>: </a:t>
            </a:r>
            <a:r>
              <a:rPr lang="en-US" sz="4800" dirty="0" smtClean="0"/>
              <a:t>Fri 7:45-8:30, Mon 2:45-3:45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Did you get my message this morning?</a:t>
            </a:r>
          </a:p>
          <a:p>
            <a:pPr marL="1417320" lvl="1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Show it to me for a chip. </a:t>
            </a:r>
          </a:p>
          <a:p>
            <a:pPr marL="141732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Join our Remind </a:t>
            </a:r>
            <a:r>
              <a:rPr lang="en-US" sz="4800" dirty="0" smtClean="0"/>
              <a:t>Group  To</a:t>
            </a:r>
            <a:r>
              <a:rPr lang="en-US" sz="4800" dirty="0"/>
              <a:t>: </a:t>
            </a:r>
            <a:r>
              <a:rPr lang="en-US" sz="4800" dirty="0" smtClean="0">
                <a:solidFill>
                  <a:srgbClr val="FF0000"/>
                </a:solidFill>
              </a:rPr>
              <a:t>81010</a:t>
            </a:r>
            <a:r>
              <a:rPr lang="en-US" sz="4800" dirty="0" smtClean="0"/>
              <a:t>	</a:t>
            </a:r>
          </a:p>
          <a:p>
            <a:pPr marL="560070" lvl="1"/>
            <a:r>
              <a:rPr lang="en-US" sz="4800" dirty="0"/>
              <a:t> </a:t>
            </a:r>
            <a:r>
              <a:rPr lang="en-US" sz="4800" dirty="0" smtClean="0"/>
              <a:t>     Text this Message</a:t>
            </a:r>
            <a:r>
              <a:rPr lang="en-US" sz="4800" dirty="0"/>
              <a:t>:  </a:t>
            </a:r>
            <a:r>
              <a:rPr lang="en-US" sz="4800" dirty="0">
                <a:solidFill>
                  <a:srgbClr val="FF0000"/>
                </a:solidFill>
              </a:rPr>
              <a:t>@</a:t>
            </a:r>
            <a:r>
              <a:rPr lang="en-US" sz="4800" dirty="0" err="1">
                <a:solidFill>
                  <a:srgbClr val="FF0000"/>
                </a:solidFill>
              </a:rPr>
              <a:t>algebramrv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Test 5 is in </a:t>
            </a:r>
            <a:r>
              <a:rPr lang="en-US" sz="4800" dirty="0" smtClean="0">
                <a:solidFill>
                  <a:schemeClr val="accent4"/>
                </a:solidFill>
              </a:rPr>
              <a:t>Yellow</a:t>
            </a:r>
            <a:r>
              <a:rPr lang="en-US" sz="4800" dirty="0" smtClean="0"/>
              <a:t>, Q3 Progress </a:t>
            </a:r>
            <a:r>
              <a:rPr lang="en-US" sz="4800" dirty="0" smtClean="0">
                <a:solidFill>
                  <a:srgbClr val="FF00FF"/>
                </a:solidFill>
              </a:rPr>
              <a:t>Pink</a:t>
            </a:r>
          </a:p>
          <a:p>
            <a:pPr marL="960120" indent="-857250">
              <a:buFont typeface="Arial" panose="020B0604020202020204" pitchFamily="34" charset="0"/>
              <a:buChar char="•"/>
            </a:pPr>
            <a:r>
              <a:rPr lang="en-US" sz="4400" dirty="0" smtClean="0"/>
              <a:t>Q3 Progress Grades go home on March 6</a:t>
            </a:r>
            <a:r>
              <a:rPr lang="en-US" sz="4400" baseline="30000" dirty="0" smtClean="0"/>
              <a:t>th</a:t>
            </a:r>
          </a:p>
        </p:txBody>
      </p:sp>
    </p:spTree>
    <p:extLst>
      <p:ext uri="{BB962C8B-B14F-4D97-AF65-F5344CB8AC3E}">
        <p14:creationId xmlns:p14="http://schemas.microsoft.com/office/powerpoint/2010/main" val="19815296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174998"/>
              </p:ext>
            </p:extLst>
          </p:nvPr>
        </p:nvGraphicFramePr>
        <p:xfrm>
          <a:off x="8161867" y="1253067"/>
          <a:ext cx="281633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6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7351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chemeClr val="tx1"/>
                          </a:solidFill>
                        </a:rPr>
                        <a:t>f(x)</a:t>
                      </a:r>
                      <a:endParaRPr lang="en-US" sz="6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1065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1065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1065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1065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3772" y="955575"/>
                <a:ext cx="8373979" cy="332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Given this table, </a:t>
                </a:r>
              </a:p>
              <a:p>
                <a:r>
                  <a:rPr lang="en-US" sz="5400" dirty="0"/>
                  <a:t>w</a:t>
                </a:r>
                <a:r>
                  <a:rPr lang="en-US" sz="5400" dirty="0" smtClean="0"/>
                  <a:t>rite a function.</a:t>
                </a:r>
                <a:endParaRPr lang="en-US" sz="5400" dirty="0"/>
              </a:p>
              <a:p>
                <a:r>
                  <a:rPr lang="en-US" sz="6600" dirty="0"/>
                  <a:t>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6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=(2)</m:t>
                    </m:r>
                  </m:oMath>
                </a14:m>
                <a:r>
                  <a:rPr lang="en-US" sz="6600" dirty="0"/>
                  <a:t>  </a:t>
                </a:r>
                <a:endParaRPr lang="en-US" sz="5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72" y="955575"/>
                <a:ext cx="8373979" cy="3322320"/>
              </a:xfrm>
              <a:prstGeom prst="rect">
                <a:avLst/>
              </a:prstGeom>
              <a:blipFill rotWithShape="0">
                <a:blip r:embed="rId3"/>
                <a:stretch>
                  <a:fillRect l="-5025" t="-5138" b="-3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978206" y="2525173"/>
            <a:ext cx="12137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(2)</a:t>
            </a:r>
          </a:p>
          <a:p>
            <a:r>
              <a:rPr lang="en-US" sz="7200" dirty="0"/>
              <a:t>(2)</a:t>
            </a:r>
          </a:p>
          <a:p>
            <a:r>
              <a:rPr lang="en-US" sz="7200" dirty="0"/>
              <a:t>(2)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060170" y="2217217"/>
            <a:ext cx="1049866" cy="4032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74383" y="4294035"/>
                <a:ext cx="4382482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dirty="0" smtClean="0"/>
                  <a:t>F(x) </a:t>
                </a:r>
                <a:r>
                  <a:rPr lang="en-US" sz="6600" dirty="0"/>
                  <a:t>= 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383" y="4294035"/>
                <a:ext cx="4382482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9458" t="-18681" b="-4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69172" y="5561664"/>
                <a:ext cx="4162550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dirty="0" smtClean="0"/>
                  <a:t>f(x) </a:t>
                </a:r>
                <a:r>
                  <a:rPr lang="en-US" sz="6600" dirty="0"/>
                  <a:t>=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172" y="5561664"/>
                <a:ext cx="4162550" cy="1107996"/>
              </a:xfrm>
              <a:prstGeom prst="rect">
                <a:avLst/>
              </a:prstGeom>
              <a:blipFill rotWithShape="0">
                <a:blip r:embed="rId5"/>
                <a:stretch>
                  <a:fillRect l="-9956" t="-18681" b="-4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225142" y="4311092"/>
            <a:ext cx="2782038" cy="1053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Formula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77663" y="5623910"/>
            <a:ext cx="1844390" cy="95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81802" y="5624877"/>
            <a:ext cx="595861" cy="95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1705" y="-131896"/>
            <a:ext cx="106520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 Today’s New Vocab (1 of 4)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8329" y="2616735"/>
            <a:ext cx="863600" cy="759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62205" y="3588687"/>
            <a:ext cx="863600" cy="759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00839" y="2525173"/>
            <a:ext cx="863600" cy="759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199875" y="3440424"/>
            <a:ext cx="863600" cy="759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987366" y="2710604"/>
            <a:ext cx="1718195" cy="1200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2410FCC-44CB-4EAD-8088-89BE6C83DF86}"/>
              </a:ext>
            </a:extLst>
          </p:cNvPr>
          <p:cNvSpPr/>
          <p:nvPr/>
        </p:nvSpPr>
        <p:spPr>
          <a:xfrm>
            <a:off x="5317753" y="1130679"/>
            <a:ext cx="2204299" cy="10200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#27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41895" y="4368360"/>
            <a:ext cx="1407322" cy="95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36131" y="5603999"/>
            <a:ext cx="1407322" cy="95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678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40713"/>
            <a:ext cx="11817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 New Vocab (2 of 4)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0883" y="217564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527538"/>
              </p:ext>
            </p:extLst>
          </p:nvPr>
        </p:nvGraphicFramePr>
        <p:xfrm>
          <a:off x="8862491" y="1509120"/>
          <a:ext cx="2725825" cy="534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0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6977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F(x)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977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977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977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977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2788" y="779725"/>
            <a:ext cx="80238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Write the exponential function.</a:t>
            </a:r>
          </a:p>
          <a:p>
            <a:r>
              <a:rPr lang="en-US" sz="4800" dirty="0"/>
              <a:t>Evaluate for F(3).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864" y="2133647"/>
                <a:ext cx="4435060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dirty="0"/>
                  <a:t>F(x) = 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64" y="2133647"/>
                <a:ext cx="4435060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9491" t="-18681" b="-4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0225403" y="5791200"/>
            <a:ext cx="1362913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19703" y="2585039"/>
            <a:ext cx="238238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B = </a:t>
            </a:r>
            <a:r>
              <a:rPr lang="en-US" sz="6600" dirty="0">
                <a:solidFill>
                  <a:srgbClr val="FF0000"/>
                </a:solidFill>
              </a:rPr>
              <a:t>4</a:t>
            </a:r>
          </a:p>
          <a:p>
            <a:r>
              <a:rPr lang="en-US" sz="6600" dirty="0"/>
              <a:t>C =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2788" y="3092870"/>
                <a:ext cx="4484754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dirty="0"/>
                  <a:t>F(x) = 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88" y="3092870"/>
                <a:ext cx="4484754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9388" t="-18681" b="-4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1455" y="4078292"/>
                <a:ext cx="4503028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dirty="0"/>
                  <a:t>F(3) = 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55" y="4078292"/>
                <a:ext cx="4503028" cy="1107996"/>
              </a:xfrm>
              <a:prstGeom prst="rect">
                <a:avLst/>
              </a:prstGeom>
              <a:blipFill rotWithShape="0">
                <a:blip r:embed="rId5"/>
                <a:stretch>
                  <a:fillRect l="-9202" t="-18132" b="-4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41455" y="4999840"/>
            <a:ext cx="55771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F(3) = 4(2)(2)(2)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455" y="5889531"/>
            <a:ext cx="31790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F(3) = 32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39351" y="3210265"/>
            <a:ext cx="828113" cy="921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140580" y="3210265"/>
            <a:ext cx="1785629" cy="899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385483" y="4210030"/>
            <a:ext cx="828113" cy="921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30039" y="4210030"/>
            <a:ext cx="1785629" cy="899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85483" y="5123053"/>
            <a:ext cx="3633140" cy="899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385483" y="6054315"/>
            <a:ext cx="3633140" cy="740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50883" y="4332604"/>
            <a:ext cx="491650" cy="704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150883" y="5220539"/>
            <a:ext cx="491650" cy="704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2624" y="6091501"/>
            <a:ext cx="491650" cy="704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AB6834D-FFC9-4DFA-B69C-B92911E481F9}"/>
              </a:ext>
            </a:extLst>
          </p:cNvPr>
          <p:cNvSpPr/>
          <p:nvPr/>
        </p:nvSpPr>
        <p:spPr>
          <a:xfrm>
            <a:off x="6393286" y="4880511"/>
            <a:ext cx="2231254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#27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76347" y="3205980"/>
            <a:ext cx="657927" cy="921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942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0643"/>
            <a:ext cx="11817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 New Vocab (3 of 4)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609" y="2135998"/>
            <a:ext cx="4754495" cy="4449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561" y="924536"/>
            <a:ext cx="70954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Graph the function.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42483" y="1028002"/>
                <a:ext cx="4484754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dirty="0"/>
                  <a:t>F(x) = 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483" y="1028002"/>
                <a:ext cx="4484754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9239" t="-19337" b="-41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750817"/>
              </p:ext>
            </p:extLst>
          </p:nvPr>
        </p:nvGraphicFramePr>
        <p:xfrm>
          <a:off x="330599" y="2135998"/>
          <a:ext cx="253901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05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026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F(x)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106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106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106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106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66031" y="1988242"/>
            <a:ext cx="45309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Is this </a:t>
            </a:r>
          </a:p>
          <a:p>
            <a:pPr algn="ctr"/>
            <a:r>
              <a:rPr lang="en-US" sz="6000" dirty="0"/>
              <a:t>exponential </a:t>
            </a:r>
          </a:p>
          <a:p>
            <a:pPr algn="ctr"/>
            <a:r>
              <a:rPr lang="en-US" sz="6000" dirty="0"/>
              <a:t>growth or decay?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4404" y="5626010"/>
            <a:ext cx="4536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Growth</a:t>
            </a:r>
            <a:r>
              <a:rPr lang="en-US" sz="6000" dirty="0"/>
              <a:t> Why?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84404" y="5773894"/>
            <a:ext cx="2506263" cy="811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14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196667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01617" y="-203442"/>
            <a:ext cx="36679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 (4 of 4)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6255" y="158492"/>
            <a:ext cx="59240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Make a table, and </a:t>
            </a:r>
          </a:p>
          <a:p>
            <a:r>
              <a:rPr lang="en-US" sz="6000" dirty="0"/>
              <a:t>write an equation.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7504"/>
              </p:ext>
            </p:extLst>
          </p:nvPr>
        </p:nvGraphicFramePr>
        <p:xfrm>
          <a:off x="7799067" y="2089692"/>
          <a:ext cx="312724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26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026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106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106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106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106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12.5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01617" y="903504"/>
                <a:ext cx="387112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dirty="0"/>
                  <a:t>y = 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7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617" y="903504"/>
                <a:ext cx="3871124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1811" t="-19797" b="-40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30820" y="3625671"/>
                <a:ext cx="4588949" cy="1526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dirty="0"/>
                  <a:t>y = 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7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820" y="3625671"/>
                <a:ext cx="4588949" cy="1526508"/>
              </a:xfrm>
              <a:prstGeom prst="rect">
                <a:avLst/>
              </a:prstGeom>
              <a:blipFill rotWithShape="0">
                <a:blip r:embed="rId4"/>
                <a:stretch>
                  <a:fillRect l="-9960" t="-6000" b="-20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767948" y="3734019"/>
            <a:ext cx="1610808" cy="1007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87663" y="3689998"/>
            <a:ext cx="1885144" cy="1397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93120" y="5004348"/>
            <a:ext cx="42846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/>
              <a:t>Growth? Decay?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01617" y="2020887"/>
                <a:ext cx="6535315" cy="1669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600" dirty="0"/>
                  <a:t>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6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sz="6600" i="1"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6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6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6600" dirty="0"/>
                  <a:t>  </a:t>
                </a:r>
                <a:endParaRPr lang="en-US" sz="5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617" y="2020887"/>
                <a:ext cx="6535315" cy="1669111"/>
              </a:xfrm>
              <a:prstGeom prst="rect">
                <a:avLst/>
              </a:prstGeom>
              <a:blipFill rotWithShape="0">
                <a:blip r:embed="rId5"/>
                <a:stretch>
                  <a:fillRect l="-6343" b="-8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864379" y="2511295"/>
                <a:ext cx="1548822" cy="1656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72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7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7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7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7200" dirty="0"/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4379" y="2511295"/>
                <a:ext cx="1548822" cy="16568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890102" y="4178481"/>
                <a:ext cx="1548822" cy="1656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72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7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7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7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7200" dirty="0"/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102" y="4178481"/>
                <a:ext cx="1548822" cy="16568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799067" y="2997200"/>
            <a:ext cx="3127248" cy="101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62854" y="4026919"/>
            <a:ext cx="3127248" cy="791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799067" y="4870860"/>
            <a:ext cx="3065312" cy="81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814166" y="5741997"/>
            <a:ext cx="3065312" cy="876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63333" y="2103833"/>
            <a:ext cx="804615" cy="1630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625477" y="1006972"/>
            <a:ext cx="3947264" cy="1013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6196" y="2055497"/>
            <a:ext cx="804615" cy="1630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589271" y="2007491"/>
            <a:ext cx="1132898" cy="1630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603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033" y="162336"/>
            <a:ext cx="82051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Group Work Questions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435" y="1225689"/>
            <a:ext cx="132119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#1</a:t>
            </a:r>
          </a:p>
          <a:p>
            <a:r>
              <a:rPr lang="en-US" sz="7200" dirty="0"/>
              <a:t>#2</a:t>
            </a:r>
          </a:p>
          <a:p>
            <a:r>
              <a:rPr lang="en-US" sz="7200" dirty="0"/>
              <a:t>#3</a:t>
            </a:r>
          </a:p>
          <a:p>
            <a:r>
              <a:rPr lang="en-US" sz="7200" dirty="0"/>
              <a:t>#4</a:t>
            </a:r>
          </a:p>
          <a:p>
            <a:r>
              <a:rPr lang="en-US" sz="7200" dirty="0"/>
              <a:t>#5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7021" y="1215243"/>
            <a:ext cx="178927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  #6</a:t>
            </a:r>
          </a:p>
          <a:p>
            <a:r>
              <a:rPr lang="en-US" sz="7200" dirty="0"/>
              <a:t>  #7</a:t>
            </a:r>
          </a:p>
          <a:p>
            <a:r>
              <a:rPr lang="en-US" sz="7200" dirty="0"/>
              <a:t>  #8</a:t>
            </a:r>
          </a:p>
          <a:p>
            <a:r>
              <a:rPr lang="en-US" sz="7200" dirty="0"/>
              <a:t>  #9</a:t>
            </a:r>
          </a:p>
          <a:p>
            <a:r>
              <a:rPr lang="en-US" sz="7200" dirty="0"/>
              <a:t>#10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5242" y="1287290"/>
            <a:ext cx="22781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1, 4, 8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4936" y="2418369"/>
            <a:ext cx="22781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2, 4, 8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25241" y="3503282"/>
            <a:ext cx="22781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6, 4, 8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00299" y="5518348"/>
            <a:ext cx="22781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2, 4, 8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67991" y="2356006"/>
            <a:ext cx="22781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1, 4, 8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990" y="4618342"/>
            <a:ext cx="22781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6, 4, 8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29784" y="4588195"/>
            <a:ext cx="22781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1, 4, 8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98297" y="1225688"/>
            <a:ext cx="22781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6, 4, 8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2839" y="3532668"/>
            <a:ext cx="22781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2, 4, 8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84399" y="5710724"/>
            <a:ext cx="22781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1, 4, 8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41796" y="1344578"/>
            <a:ext cx="39298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#5</a:t>
            </a:r>
            <a:r>
              <a:rPr lang="en-US" sz="6000" dirty="0" smtClean="0"/>
              <a:t>, #</a:t>
            </a:r>
            <a:r>
              <a:rPr lang="en-US" sz="6000" dirty="0"/>
              <a:t>3 have </a:t>
            </a:r>
          </a:p>
          <a:p>
            <a:pPr algn="ctr"/>
            <a:r>
              <a:rPr lang="en-US" sz="6000" dirty="0"/>
              <a:t>decimal B </a:t>
            </a:r>
          </a:p>
          <a:p>
            <a:pPr algn="ctr"/>
            <a:r>
              <a:rPr lang="en-US" sz="6000" dirty="0"/>
              <a:t>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762164" y="4641185"/>
                <a:ext cx="3211648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dirty="0"/>
                  <a:t>#7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5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𝑑𝑒𝑐𝑖𝑚𝑎𝑙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164" y="4641185"/>
                <a:ext cx="3211648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9677" t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944022" y="1429843"/>
            <a:ext cx="609600" cy="822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968887" y="2549129"/>
            <a:ext cx="609600" cy="822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979598" y="3646378"/>
            <a:ext cx="609600" cy="822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084586" y="4709059"/>
            <a:ext cx="609600" cy="822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007773" y="5749823"/>
            <a:ext cx="609600" cy="822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466885" y="1368241"/>
            <a:ext cx="609600" cy="822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522298" y="2498559"/>
            <a:ext cx="609600" cy="822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522298" y="3630399"/>
            <a:ext cx="609600" cy="822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522298" y="4730748"/>
            <a:ext cx="609600" cy="822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571427" y="5816422"/>
            <a:ext cx="609600" cy="822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5D7BACA-74B7-47CF-9EF4-888CC80B8E5D}"/>
              </a:ext>
            </a:extLst>
          </p:cNvPr>
          <p:cNvSpPr/>
          <p:nvPr/>
        </p:nvSpPr>
        <p:spPr>
          <a:xfrm>
            <a:off x="8762164" y="162336"/>
            <a:ext cx="2660187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#25-26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6.7</a:t>
            </a:r>
          </a:p>
        </p:txBody>
      </p:sp>
    </p:spTree>
    <p:extLst>
      <p:ext uri="{BB962C8B-B14F-4D97-AF65-F5344CB8AC3E}">
        <p14:creationId xmlns:p14="http://schemas.microsoft.com/office/powerpoint/2010/main" val="112891879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904" y="4300994"/>
            <a:ext cx="4504267" cy="24911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3185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Thursday </a:t>
            </a:r>
            <a:r>
              <a:rPr lang="en-US" sz="6000" b="1" dirty="0"/>
              <a:t>March 5, 2020 </a:t>
            </a:r>
            <a:r>
              <a:rPr lang="en-US" sz="5400" b="1" dirty="0">
                <a:solidFill>
                  <a:srgbClr val="FF0000"/>
                </a:solidFill>
              </a:rPr>
              <a:t>Work Period</a:t>
            </a:r>
            <a:r>
              <a:rPr lang="en-US" sz="6000" b="1" dirty="0">
                <a:solidFill>
                  <a:srgbClr val="FF0000"/>
                </a:solidFill>
              </a:rPr>
              <a:t>  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4904" y="26680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028092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The manufactures of Hess toys </a:t>
            </a:r>
            <a:r>
              <a:rPr lang="en-US" sz="4000" dirty="0" smtClean="0">
                <a:solidFill>
                  <a:schemeClr val="accent5"/>
                </a:solidFill>
              </a:rPr>
              <a:t>cost </a:t>
            </a:r>
            <a:r>
              <a:rPr lang="en-US" sz="4000" dirty="0">
                <a:solidFill>
                  <a:schemeClr val="accent5"/>
                </a:solidFill>
              </a:rPr>
              <a:t>of $</a:t>
            </a:r>
            <a:r>
              <a:rPr lang="en-US" sz="4000" dirty="0" smtClean="0">
                <a:solidFill>
                  <a:schemeClr val="accent5"/>
                </a:solidFill>
              </a:rPr>
              <a:t>125 </a:t>
            </a:r>
            <a:r>
              <a:rPr lang="en-US" sz="4000" smtClean="0">
                <a:solidFill>
                  <a:schemeClr val="accent5"/>
                </a:solidFill>
              </a:rPr>
              <a:t>to design</a:t>
            </a:r>
          </a:p>
          <a:p>
            <a:r>
              <a:rPr lang="en-US" sz="4000" smtClean="0"/>
              <a:t> </a:t>
            </a:r>
            <a:r>
              <a:rPr lang="en-US" sz="4000" dirty="0"/>
              <a:t>and </a:t>
            </a:r>
            <a:r>
              <a:rPr lang="en-US" sz="4000" dirty="0" smtClean="0">
                <a:solidFill>
                  <a:srgbClr val="FF0000"/>
                </a:solidFill>
              </a:rPr>
              <a:t>$</a:t>
            </a:r>
            <a:r>
              <a:rPr lang="en-US" sz="4000" dirty="0">
                <a:solidFill>
                  <a:srgbClr val="FF0000"/>
                </a:solidFill>
              </a:rPr>
              <a:t>5.25 manufacture each toy</a:t>
            </a:r>
            <a:r>
              <a:rPr lang="en-US" sz="4000" dirty="0"/>
              <a:t>. </a:t>
            </a:r>
            <a:endParaRPr lang="en-US" sz="4000" dirty="0" smtClean="0"/>
          </a:p>
          <a:p>
            <a:r>
              <a:rPr lang="en-US" sz="4000" dirty="0" smtClean="0"/>
              <a:t>If </a:t>
            </a:r>
            <a:r>
              <a:rPr lang="en-US" sz="4000" dirty="0"/>
              <a:t>the cost of manufacturing </a:t>
            </a:r>
            <a:r>
              <a:rPr lang="en-US" sz="4000" dirty="0" smtClean="0"/>
              <a:t>t </a:t>
            </a:r>
            <a:r>
              <a:rPr lang="en-US" sz="4000" dirty="0"/>
              <a:t>toys, write the function.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2753" y="5546587"/>
            <a:ext cx="66511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C(t) = </a:t>
            </a:r>
            <a:r>
              <a:rPr lang="en-US" sz="7200" dirty="0">
                <a:solidFill>
                  <a:srgbClr val="FF0000"/>
                </a:solidFill>
              </a:rPr>
              <a:t>5.25</a:t>
            </a:r>
            <a:r>
              <a:rPr lang="en-US" sz="7200" dirty="0"/>
              <a:t>t </a:t>
            </a:r>
            <a:r>
              <a:rPr lang="en-US" sz="7200" dirty="0">
                <a:solidFill>
                  <a:schemeClr val="accent5"/>
                </a:solidFill>
              </a:rPr>
              <a:t>+ 125</a:t>
            </a:r>
            <a:endParaRPr lang="en-US" sz="7200" dirty="0"/>
          </a:p>
        </p:txBody>
      </p:sp>
      <p:sp>
        <p:nvSpPr>
          <p:cNvPr id="11" name="TextBox 10"/>
          <p:cNvSpPr txBox="1"/>
          <p:nvPr/>
        </p:nvSpPr>
        <p:spPr>
          <a:xfrm>
            <a:off x="135466" y="2831228"/>
            <a:ext cx="12165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Linear or exponential? Linear b/c addition $5.25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42000" y="2967084"/>
            <a:ext cx="1688904" cy="695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51332" y="2959225"/>
            <a:ext cx="3640667" cy="695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67138" y="3293052"/>
            <a:ext cx="3970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y = mx + 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278" y="4388879"/>
            <a:ext cx="4824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C(t) = </a:t>
            </a:r>
            <a:r>
              <a:rPr lang="en-US" sz="7200" dirty="0" err="1"/>
              <a:t>mt</a:t>
            </a:r>
            <a:r>
              <a:rPr lang="en-US" sz="7200" dirty="0"/>
              <a:t> + 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8150" y="4536002"/>
            <a:ext cx="1657350" cy="105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60743" y="4564334"/>
            <a:ext cx="2670445" cy="91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4800" y="3602920"/>
            <a:ext cx="5537200" cy="791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Equation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67000" y="5758656"/>
            <a:ext cx="1771650" cy="870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56175" y="5740319"/>
            <a:ext cx="2257758" cy="870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4800" y="5758657"/>
            <a:ext cx="1790700" cy="939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8290D28-8127-446A-BB39-ABCF5ED89952}"/>
              </a:ext>
            </a:extLst>
          </p:cNvPr>
          <p:cNvSpPr/>
          <p:nvPr/>
        </p:nvSpPr>
        <p:spPr>
          <a:xfrm>
            <a:off x="5888711" y="3846617"/>
            <a:ext cx="2231254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#28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6.7</a:t>
            </a:r>
          </a:p>
        </p:txBody>
      </p:sp>
    </p:spTree>
    <p:extLst>
      <p:ext uri="{BB962C8B-B14F-4D97-AF65-F5344CB8AC3E}">
        <p14:creationId xmlns:p14="http://schemas.microsoft.com/office/powerpoint/2010/main" val="272244185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243" y="-55999"/>
            <a:ext cx="131850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Thursday </a:t>
            </a:r>
            <a:r>
              <a:rPr lang="en-US" sz="6000" b="1" dirty="0"/>
              <a:t>March 5, 2020 </a:t>
            </a:r>
            <a:r>
              <a:rPr lang="en-US" sz="6000" b="1" dirty="0">
                <a:solidFill>
                  <a:srgbClr val="FF0000"/>
                </a:solidFill>
              </a:rPr>
              <a:t>Exit Ticket</a:t>
            </a:r>
            <a:r>
              <a:rPr lang="en-US" sz="6600" b="1" dirty="0">
                <a:solidFill>
                  <a:srgbClr val="FF0000"/>
                </a:solidFill>
              </a:rPr>
              <a:t>  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4904" y="26680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04185"/>
            <a:ext cx="119660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The Hess company wants to know how much it will cost to manufacture 250 toys. </a:t>
            </a:r>
          </a:p>
          <a:p>
            <a:r>
              <a:rPr lang="en-US" sz="6000" dirty="0"/>
              <a:t>     c(t) = $</a:t>
            </a:r>
            <a:r>
              <a:rPr lang="en-US" sz="6000" dirty="0">
                <a:solidFill>
                  <a:srgbClr val="FF0000"/>
                </a:solidFill>
              </a:rPr>
              <a:t>5.25</a:t>
            </a:r>
            <a:r>
              <a:rPr lang="en-US" sz="6000" dirty="0"/>
              <a:t>t </a:t>
            </a:r>
            <a:r>
              <a:rPr lang="en-US" sz="6000" dirty="0">
                <a:solidFill>
                  <a:schemeClr val="accent5"/>
                </a:solidFill>
              </a:rPr>
              <a:t>+ $125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950" y="3156239"/>
            <a:ext cx="3829050" cy="18627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326362"/>
            <a:ext cx="85587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c(250) = $</a:t>
            </a:r>
            <a:r>
              <a:rPr lang="en-US" sz="6000" dirty="0">
                <a:solidFill>
                  <a:srgbClr val="FF0000"/>
                </a:solidFill>
              </a:rPr>
              <a:t>5.25</a:t>
            </a:r>
            <a:r>
              <a:rPr lang="en-US" sz="6000" dirty="0"/>
              <a:t>(250) </a:t>
            </a:r>
            <a:r>
              <a:rPr lang="en-US" sz="6000" dirty="0">
                <a:solidFill>
                  <a:schemeClr val="accent5"/>
                </a:solidFill>
              </a:rPr>
              <a:t>+ $125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0" y="5019020"/>
            <a:ext cx="57999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c(250) = $1437.50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216174"/>
            <a:ext cx="80906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c(250) = $</a:t>
            </a:r>
            <a:r>
              <a:rPr lang="en-US" sz="6000" dirty="0">
                <a:solidFill>
                  <a:srgbClr val="FF0000"/>
                </a:solidFill>
              </a:rPr>
              <a:t>1312.50</a:t>
            </a:r>
            <a:r>
              <a:rPr lang="en-US" sz="6000" dirty="0"/>
              <a:t> </a:t>
            </a:r>
            <a:r>
              <a:rPr lang="en-US" sz="6000" dirty="0">
                <a:solidFill>
                  <a:schemeClr val="accent5"/>
                </a:solidFill>
              </a:rPr>
              <a:t>+ $125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70612" y="5181340"/>
            <a:ext cx="66066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It will cost $1437.50 </a:t>
            </a:r>
          </a:p>
          <a:p>
            <a:r>
              <a:rPr lang="en-US" sz="4800" dirty="0"/>
              <a:t>to manufacture 250 toys.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58753" y="5231837"/>
            <a:ext cx="2642647" cy="734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52950" y="3481840"/>
            <a:ext cx="1430068" cy="730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" y="3517444"/>
            <a:ext cx="1403501" cy="698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4377628"/>
            <a:ext cx="8090676" cy="799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626" y="5177485"/>
            <a:ext cx="5729360" cy="857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6701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1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1817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 New Vocab (3 of 4)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0883" y="217564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668" y="1092867"/>
            <a:ext cx="11104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Write in Expanded notation. Then, simplify.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7773" y="1882517"/>
                <a:ext cx="1951303" cy="1941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6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6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73" y="1882517"/>
                <a:ext cx="1951303" cy="19412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88449" y="4530900"/>
                <a:ext cx="5869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6000" i="1">
                          <a:latin typeface="Cambria Math" panose="02040503050406030204" pitchFamily="18" charset="0"/>
                        </a:rPr>
                        <m:t>𝑥𝑥𝑥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449" y="4530900"/>
                <a:ext cx="5869107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84171" y="2221151"/>
                <a:ext cx="7617278" cy="1630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𝑥𝑥𝑥𝑥</m:t>
                          </m:r>
                        </m:num>
                        <m:den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171" y="2221151"/>
                <a:ext cx="7617278" cy="16303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2359977" y="2360307"/>
            <a:ext cx="1393293" cy="985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20656" y="4498449"/>
            <a:ext cx="1214297" cy="955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380613" y="4468572"/>
            <a:ext cx="1393293" cy="985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48058" y="4484733"/>
                <a:ext cx="2125454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058" y="4484733"/>
                <a:ext cx="2125454" cy="11079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098471" y="2175641"/>
            <a:ext cx="5912314" cy="84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36653" y="3184467"/>
            <a:ext cx="5912314" cy="84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104663" y="2169289"/>
            <a:ext cx="1611086" cy="84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68299" y="4627888"/>
            <a:ext cx="5552987" cy="84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94837" y="4568328"/>
            <a:ext cx="2351829" cy="84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0CF2EB3-F5E2-43C0-B6D6-30187A57BA04}"/>
              </a:ext>
            </a:extLst>
          </p:cNvPr>
          <p:cNvSpPr/>
          <p:nvPr/>
        </p:nvSpPr>
        <p:spPr>
          <a:xfrm>
            <a:off x="2008790" y="5565966"/>
            <a:ext cx="2236002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#3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Lesson 6.1</a:t>
            </a:r>
          </a:p>
        </p:txBody>
      </p:sp>
    </p:spTree>
    <p:extLst>
      <p:ext uri="{BB962C8B-B14F-4D97-AF65-F5344CB8AC3E}">
        <p14:creationId xmlns:p14="http://schemas.microsoft.com/office/powerpoint/2010/main" val="233275960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394"/>
            <a:ext cx="12184417" cy="57144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4730" y="-184602"/>
            <a:ext cx="131850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Monday  </a:t>
            </a:r>
            <a:r>
              <a:rPr lang="en-US" sz="6600" b="1" dirty="0"/>
              <a:t>March 9, 2020  </a:t>
            </a:r>
            <a:r>
              <a:rPr lang="en-US" sz="6000" b="1" dirty="0">
                <a:solidFill>
                  <a:srgbClr val="FF0000"/>
                </a:solidFill>
              </a:rPr>
              <a:t>Activator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48980" y="3979333"/>
            <a:ext cx="880533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82623" y="3674533"/>
            <a:ext cx="54186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20800" y="4080933"/>
            <a:ext cx="42333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20799" y="5054599"/>
            <a:ext cx="42333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69835" y="4969930"/>
            <a:ext cx="2483721" cy="770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A0B0BED-E9D8-4FE6-B2F9-D6D1A23D38C1}"/>
              </a:ext>
            </a:extLst>
          </p:cNvPr>
          <p:cNvSpPr/>
          <p:nvPr/>
        </p:nvSpPr>
        <p:spPr>
          <a:xfrm>
            <a:off x="1532465" y="754634"/>
            <a:ext cx="2881313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#30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Unit 6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25060" y="4821682"/>
                <a:ext cx="3103735" cy="1272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88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5400" dirty="0" smtClean="0"/>
                  <a:t> = 0.88 </a:t>
                </a:r>
                <a:endParaRPr lang="en-US" sz="5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060" y="4821682"/>
                <a:ext cx="3103735" cy="1272656"/>
              </a:xfrm>
              <a:prstGeom prst="rect">
                <a:avLst/>
              </a:prstGeom>
              <a:blipFill rotWithShape="0">
                <a:blip r:embed="rId3"/>
                <a:stretch>
                  <a:fillRect r="-9430" b="-14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324490" y="6058932"/>
            <a:ext cx="7281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  &lt; 1 This graph is decreasing. 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9725890" y="6171888"/>
            <a:ext cx="2466109" cy="543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92703" y="6175543"/>
            <a:ext cx="399010" cy="543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8302" y="789064"/>
            <a:ext cx="10358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#6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728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3264" y="709163"/>
            <a:ext cx="11788726" cy="917411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Today’s Objective 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2235" y="2179290"/>
            <a:ext cx="10729497" cy="2281334"/>
          </a:xfrm>
        </p:spPr>
        <p:txBody>
          <a:bodyPr>
            <a:noAutofit/>
          </a:bodyPr>
          <a:lstStyle/>
          <a:p>
            <a:r>
              <a:rPr lang="en-US" sz="6600" dirty="0"/>
              <a:t>Students will be able to review all objectives from Unit 6.</a:t>
            </a:r>
          </a:p>
        </p:txBody>
      </p:sp>
      <p:pic>
        <p:nvPicPr>
          <p:cNvPr id="1026" name="Picture 2" descr="Image result for poughkeepsie hig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062" y="4932749"/>
            <a:ext cx="2887876" cy="19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397" y="4839727"/>
            <a:ext cx="2659490" cy="2011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333" y="4709779"/>
            <a:ext cx="2169994" cy="2141441"/>
          </a:xfrm>
          <a:prstGeom prst="rect">
            <a:avLst/>
          </a:prstGeom>
        </p:spPr>
      </p:pic>
      <p:pic>
        <p:nvPicPr>
          <p:cNvPr id="1032" name="Picture 8" descr="Image result for poughkeepsie high school cheerlead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0936"/>
            <a:ext cx="2044473" cy="25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960" y="4725071"/>
            <a:ext cx="2810278" cy="21329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05258" y="141402"/>
            <a:ext cx="21982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Unit 6</a:t>
            </a:r>
          </a:p>
          <a:p>
            <a:pPr algn="ctr"/>
            <a:r>
              <a:rPr lang="en-US" sz="5400" dirty="0">
                <a:solidFill>
                  <a:srgbClr val="0070C0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42405020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7" y="-29839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44463" y="703320"/>
            <a:ext cx="12461104" cy="590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74370" indent="-571500">
              <a:buFont typeface="Arial" panose="020B0604020202020204" pitchFamily="34" charset="0"/>
              <a:buChar char="•"/>
            </a:pPr>
            <a:r>
              <a:rPr lang="en-US" sz="5400" dirty="0" smtClean="0"/>
              <a:t>Best in Class</a:t>
            </a:r>
          </a:p>
          <a:p>
            <a:pPr marL="674370" indent="-571500">
              <a:buFont typeface="Arial" panose="020B0604020202020204" pitchFamily="34" charset="0"/>
              <a:buChar char="•"/>
            </a:pPr>
            <a:r>
              <a:rPr lang="en-US" sz="5400" dirty="0" smtClean="0"/>
              <a:t>Tutoring: Mon 2:40-3:40, 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Thurs 7:45-8:30</a:t>
            </a:r>
          </a:p>
          <a:p>
            <a:pPr marL="674370" indent="-571500">
              <a:buFont typeface="Arial" panose="020B0604020202020204" pitchFamily="34" charset="0"/>
              <a:buChar char="•"/>
            </a:pPr>
            <a:r>
              <a:rPr lang="en-US" sz="5400" dirty="0" smtClean="0"/>
              <a:t>Friday Tutoring Canceled. Eye Doctor…</a:t>
            </a:r>
          </a:p>
          <a:p>
            <a:pPr marL="674370" indent="-571500">
              <a:buFont typeface="Arial" panose="020B0604020202020204" pitchFamily="34" charset="0"/>
              <a:buChar char="•"/>
            </a:pPr>
            <a:r>
              <a:rPr lang="en-US" sz="5400" dirty="0"/>
              <a:t>Unit #6 Test next class </a:t>
            </a:r>
            <a:endParaRPr lang="en-US" sz="5400" dirty="0" smtClean="0"/>
          </a:p>
          <a:p>
            <a:pPr marL="674370" indent="-571500">
              <a:buFont typeface="Arial" panose="020B0604020202020204" pitchFamily="34" charset="0"/>
              <a:buChar char="•"/>
            </a:pPr>
            <a:r>
              <a:rPr lang="en-US" sz="5400" dirty="0"/>
              <a:t>A</a:t>
            </a:r>
            <a:r>
              <a:rPr lang="en-US" sz="5400" dirty="0" smtClean="0"/>
              <a:t>ll </a:t>
            </a:r>
            <a:r>
              <a:rPr lang="en-US" sz="5400" dirty="0"/>
              <a:t>Q’s </a:t>
            </a:r>
            <a:r>
              <a:rPr lang="en-US" sz="5400" dirty="0" smtClean="0"/>
              <a:t>are 5%.</a:t>
            </a:r>
          </a:p>
          <a:p>
            <a:pPr marL="674370" indent="-571500">
              <a:buFont typeface="Arial" panose="020B0604020202020204" pitchFamily="34" charset="0"/>
              <a:buChar char="•"/>
            </a:pPr>
            <a:r>
              <a:rPr lang="en-US" sz="5400" dirty="0" smtClean="0"/>
              <a:t>Classwork is due next class.</a:t>
            </a:r>
          </a:p>
          <a:p>
            <a:pPr marL="674370" indent="-571500">
              <a:buFont typeface="Arial" panose="020B0604020202020204" pitchFamily="34" charset="0"/>
              <a:buChar char="•"/>
            </a:pPr>
            <a:r>
              <a:rPr lang="en-US" sz="5400" dirty="0" smtClean="0"/>
              <a:t>Homework is due next class.</a:t>
            </a:r>
          </a:p>
        </p:txBody>
      </p:sp>
    </p:spTree>
    <p:extLst>
      <p:ext uri="{BB962C8B-B14F-4D97-AF65-F5344CB8AC3E}">
        <p14:creationId xmlns:p14="http://schemas.microsoft.com/office/powerpoint/2010/main" val="20085726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"/>
          <a:ext cx="11887200" cy="2961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/>
                <a:gridCol w="2377440"/>
                <a:gridCol w="2377440"/>
                <a:gridCol w="2377440"/>
                <a:gridCol w="2377440"/>
              </a:tblGrid>
              <a:tr h="104085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Mon(C)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Tue(D)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Wed(A)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solidFill>
                            <a:schemeClr val="tx1"/>
                          </a:solidFill>
                        </a:rPr>
                        <a:t>Thur</a:t>
                      </a:r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(B)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Fri(C)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717839">
                <a:tc>
                  <a:txBody>
                    <a:bodyPr/>
                    <a:lstStyle/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Unit </a:t>
                      </a:r>
                    </a:p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baseline="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Unit </a:t>
                      </a:r>
                    </a:p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612639"/>
              </p:ext>
            </p:extLst>
          </p:nvPr>
        </p:nvGraphicFramePr>
        <p:xfrm>
          <a:off x="304800" y="3130275"/>
          <a:ext cx="11887200" cy="3514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/>
                <a:gridCol w="2377440"/>
                <a:gridCol w="2377440"/>
                <a:gridCol w="2377440"/>
                <a:gridCol w="2377440"/>
              </a:tblGrid>
              <a:tr h="113692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Mon(D)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Tue(A)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Wed(B)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solidFill>
                            <a:schemeClr val="tx1"/>
                          </a:solidFill>
                        </a:rPr>
                        <a:t>Thur</a:t>
                      </a:r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(C)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Fri(D)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968221">
                <a:tc>
                  <a:txBody>
                    <a:bodyPr/>
                    <a:lstStyle/>
                    <a:p>
                      <a:pPr algn="ctr"/>
                      <a:r>
                        <a:rPr lang="en-US" sz="5400" b="1" baseline="0" dirty="0" smtClean="0">
                          <a:solidFill>
                            <a:srgbClr val="FF0000"/>
                          </a:solidFill>
                        </a:rPr>
                        <a:t>Review </a:t>
                      </a:r>
                    </a:p>
                    <a:p>
                      <a:pPr algn="ctr"/>
                      <a:r>
                        <a:rPr lang="en-US" sz="5400" b="1" baseline="0" dirty="0" smtClean="0">
                          <a:solidFill>
                            <a:srgbClr val="FF0000"/>
                          </a:solidFill>
                        </a:rPr>
                        <a:t>Unit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Test</a:t>
                      </a:r>
                    </a:p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Unit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baseline="0" dirty="0" smtClean="0">
                          <a:solidFill>
                            <a:srgbClr val="FF0000"/>
                          </a:solidFill>
                        </a:rPr>
                        <a:t>Project</a:t>
                      </a:r>
                    </a:p>
                    <a:p>
                      <a:pPr algn="ctr"/>
                      <a:r>
                        <a:rPr lang="en-US" sz="4800" b="1" baseline="0" dirty="0" smtClean="0">
                          <a:solidFill>
                            <a:srgbClr val="FF0000"/>
                          </a:solidFill>
                        </a:rPr>
                        <a:t>&amp; Sub Teacher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1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46735"/>
            <a:ext cx="11817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 New Vocab (1 of 4)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0883" y="217564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4" y="900105"/>
            <a:ext cx="7531517" cy="4196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934" y="1200926"/>
            <a:ext cx="3950160" cy="3871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7734" y="3048000"/>
            <a:ext cx="3234266" cy="381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19577" y="3962400"/>
            <a:ext cx="1022556" cy="474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19577" y="4622799"/>
            <a:ext cx="1022556" cy="474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119577" y="5321888"/>
            <a:ext cx="1022556" cy="474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82200" y="6083889"/>
            <a:ext cx="1109134" cy="474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243733" y="3831084"/>
            <a:ext cx="914400" cy="2531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63200" y="1423414"/>
            <a:ext cx="423334" cy="836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363200" y="2360307"/>
            <a:ext cx="423334" cy="518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84292" y="3776134"/>
            <a:ext cx="619975" cy="684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9068" y="3701111"/>
            <a:ext cx="619975" cy="684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79916" y="4654199"/>
            <a:ext cx="1305817" cy="684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15627" y="4465466"/>
            <a:ext cx="1305817" cy="684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98335" y="1915820"/>
            <a:ext cx="2269067" cy="611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746F818-C743-49F8-9260-5B2288FAA378}"/>
              </a:ext>
            </a:extLst>
          </p:cNvPr>
          <p:cNvSpPr/>
          <p:nvPr/>
        </p:nvSpPr>
        <p:spPr>
          <a:xfrm>
            <a:off x="118534" y="5512676"/>
            <a:ext cx="2881313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#29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Unit 6 Review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1D4FE2-50BF-446F-97EC-979571A409E1}"/>
              </a:ext>
            </a:extLst>
          </p:cNvPr>
          <p:cNvSpPr txBox="1"/>
          <p:nvPr/>
        </p:nvSpPr>
        <p:spPr>
          <a:xfrm>
            <a:off x="-33735" y="2029343"/>
            <a:ext cx="14221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#4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71663" y="1836860"/>
            <a:ext cx="4255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Growth or decay?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868948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33" y="28074"/>
            <a:ext cx="6985733" cy="20768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32179" y="245354"/>
            <a:ext cx="355982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</a:t>
            </a:r>
          </a:p>
          <a:p>
            <a:r>
              <a:rPr lang="en-US" sz="8000" b="1" dirty="0">
                <a:solidFill>
                  <a:srgbClr val="FF0000"/>
                </a:solidFill>
              </a:rPr>
              <a:t> (2 of 4)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0883" y="217564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59071"/>
            <a:ext cx="8669867" cy="1681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883" y="3640726"/>
            <a:ext cx="5740809" cy="1546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5482" y="5302713"/>
            <a:ext cx="3688251" cy="1555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0933" y="2104913"/>
            <a:ext cx="5004534" cy="153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19334" y="2104913"/>
            <a:ext cx="3281199" cy="153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0933" y="3711454"/>
            <a:ext cx="4090134" cy="153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01067" y="3711454"/>
            <a:ext cx="4090134" cy="153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9866" y="5242589"/>
            <a:ext cx="4090134" cy="153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5644F5A-3264-4A4B-8CF0-A8DB63541449}"/>
              </a:ext>
            </a:extLst>
          </p:cNvPr>
          <p:cNvSpPr/>
          <p:nvPr/>
        </p:nvSpPr>
        <p:spPr>
          <a:xfrm>
            <a:off x="8971432" y="5469287"/>
            <a:ext cx="2881313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#31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Unit 6 Review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065" y="100970"/>
            <a:ext cx="3380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Simplify </a:t>
            </a:r>
            <a:endParaRPr lang="en-US" sz="7200" dirty="0"/>
          </a:p>
        </p:txBody>
      </p:sp>
      <p:sp>
        <p:nvSpPr>
          <p:cNvPr id="15" name="TextBox 14"/>
          <p:cNvSpPr txBox="1"/>
          <p:nvPr/>
        </p:nvSpPr>
        <p:spPr>
          <a:xfrm>
            <a:off x="66649" y="5317225"/>
            <a:ext cx="18918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#10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4606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6735"/>
            <a:ext cx="11817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 Today’s New Vocab </a:t>
            </a:r>
            <a:r>
              <a:rPr lang="en-US" sz="8000" b="1" dirty="0" smtClean="0">
                <a:solidFill>
                  <a:srgbClr val="FF0000"/>
                </a:solidFill>
              </a:rPr>
              <a:t>(3 </a:t>
            </a:r>
            <a:r>
              <a:rPr lang="en-US" sz="8000" b="1" dirty="0">
                <a:solidFill>
                  <a:srgbClr val="FF0000"/>
                </a:solidFill>
              </a:rPr>
              <a:t>of 4)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22055"/>
            <a:ext cx="89489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#17 </a:t>
            </a:r>
            <a:r>
              <a:rPr lang="en-US" sz="6600" dirty="0" smtClean="0"/>
              <a:t>What is the 9</a:t>
            </a:r>
            <a:r>
              <a:rPr lang="en-US" sz="6600" baseline="30000" dirty="0" smtClean="0"/>
              <a:t>th</a:t>
            </a:r>
            <a:r>
              <a:rPr lang="en-US" sz="6600" dirty="0" smtClean="0"/>
              <a:t> term?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78665"/>
            <a:ext cx="12457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3</a:t>
            </a:r>
            <a:r>
              <a:rPr lang="en-US" sz="7200" dirty="0" smtClean="0"/>
              <a:t>,  12,  48, </a:t>
            </a:r>
            <a:r>
              <a:rPr lang="en-US" sz="7200" dirty="0"/>
              <a:t>___, ___, ___, </a:t>
            </a:r>
            <a:r>
              <a:rPr lang="en-US" sz="7200" dirty="0" smtClean="0"/>
              <a:t>_____, </a:t>
            </a:r>
            <a:endParaRPr lang="en-US" sz="7200" dirty="0"/>
          </a:p>
        </p:txBody>
      </p:sp>
      <p:grpSp>
        <p:nvGrpSpPr>
          <p:cNvPr id="6" name="Group 5"/>
          <p:cNvGrpSpPr/>
          <p:nvPr/>
        </p:nvGrpSpPr>
        <p:grpSpPr>
          <a:xfrm>
            <a:off x="2685" y="2495178"/>
            <a:ext cx="11415955" cy="1307585"/>
            <a:chOff x="-52012" y="3106065"/>
            <a:chExt cx="11415955" cy="13075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-52012" y="3106065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2012" y="3106065"/>
                  <a:ext cx="1144736" cy="101566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4098" y="3106065"/>
                  <a:ext cx="1296829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098" y="3106065"/>
                  <a:ext cx="1296829" cy="10156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200208" y="3136841"/>
                  <a:ext cx="1484574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0208" y="3136841"/>
                  <a:ext cx="1484574" cy="101566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219898" y="3230232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9898" y="3230232"/>
                  <a:ext cx="1144736" cy="101566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965724" y="3253239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5724" y="3253239"/>
                  <a:ext cx="1144736" cy="101566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836393" y="3310318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6393" y="3310318"/>
                  <a:ext cx="1144736" cy="101566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0219207" y="3397987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9207" y="3397987"/>
                  <a:ext cx="1144736" cy="101566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25659" y="5120781"/>
                <a:ext cx="6264407" cy="1660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dirty="0" smtClean="0"/>
                  <a:t>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=(4)</m:t>
                    </m:r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659" y="5120781"/>
                <a:ext cx="6264407" cy="1660326"/>
              </a:xfrm>
              <a:prstGeom prst="rect">
                <a:avLst/>
              </a:prstGeom>
              <a:blipFill rotWithShape="0">
                <a:blip r:embed="rId10"/>
                <a:stretch>
                  <a:fillRect l="-6615" b="-7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51854" y="3478452"/>
            <a:ext cx="8863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____, _____, _______, </a:t>
            </a:r>
            <a:endParaRPr lang="en-US" sz="7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51854" y="4293612"/>
            <a:ext cx="6913303" cy="1154575"/>
            <a:chOff x="-52012" y="3106065"/>
            <a:chExt cx="6913303" cy="1154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-52012" y="3106065"/>
                  <a:ext cx="114473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2012" y="3106065"/>
                  <a:ext cx="1144736" cy="101566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04983" y="3204403"/>
                  <a:ext cx="1484574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4983" y="3204403"/>
                  <a:ext cx="1484574" cy="101566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392748" y="3244977"/>
                  <a:ext cx="1468543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2748" y="3244977"/>
                  <a:ext cx="1468543" cy="101566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Box 26"/>
          <p:cNvSpPr txBox="1"/>
          <p:nvPr/>
        </p:nvSpPr>
        <p:spPr>
          <a:xfrm>
            <a:off x="4181492" y="1719022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192</a:t>
            </a:r>
            <a:endParaRPr lang="en-US" sz="5400" dirty="0"/>
          </a:p>
        </p:txBody>
      </p:sp>
      <p:sp>
        <p:nvSpPr>
          <p:cNvPr id="28" name="TextBox 27"/>
          <p:cNvSpPr txBox="1"/>
          <p:nvPr/>
        </p:nvSpPr>
        <p:spPr>
          <a:xfrm>
            <a:off x="5954447" y="1696015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768</a:t>
            </a:r>
            <a:endParaRPr lang="en-US" sz="5400" dirty="0"/>
          </a:p>
        </p:txBody>
      </p:sp>
      <p:sp>
        <p:nvSpPr>
          <p:cNvPr id="29" name="TextBox 28"/>
          <p:cNvSpPr txBox="1"/>
          <p:nvPr/>
        </p:nvSpPr>
        <p:spPr>
          <a:xfrm>
            <a:off x="7581097" y="1660193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3072</a:t>
            </a:r>
            <a:endParaRPr lang="en-US" sz="5400" dirty="0"/>
          </a:p>
        </p:txBody>
      </p:sp>
      <p:sp>
        <p:nvSpPr>
          <p:cNvPr id="30" name="TextBox 29"/>
          <p:cNvSpPr txBox="1"/>
          <p:nvPr/>
        </p:nvSpPr>
        <p:spPr>
          <a:xfrm>
            <a:off x="9693926" y="1719022"/>
            <a:ext cx="1939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12288</a:t>
            </a:r>
            <a:endParaRPr lang="en-US" sz="5400" dirty="0"/>
          </a:p>
        </p:txBody>
      </p:sp>
      <p:sp>
        <p:nvSpPr>
          <p:cNvPr id="31" name="TextBox 30"/>
          <p:cNvSpPr txBox="1"/>
          <p:nvPr/>
        </p:nvSpPr>
        <p:spPr>
          <a:xfrm>
            <a:off x="236901" y="3514786"/>
            <a:ext cx="1939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49152</a:t>
            </a:r>
            <a:endParaRPr lang="en-US" sz="5400" dirty="0"/>
          </a:p>
        </p:txBody>
      </p:sp>
      <p:sp>
        <p:nvSpPr>
          <p:cNvPr id="32" name="TextBox 31"/>
          <p:cNvSpPr txBox="1"/>
          <p:nvPr/>
        </p:nvSpPr>
        <p:spPr>
          <a:xfrm>
            <a:off x="2555951" y="3537759"/>
            <a:ext cx="2291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196608</a:t>
            </a:r>
            <a:endParaRPr lang="en-US" sz="5400" dirty="0"/>
          </a:p>
        </p:txBody>
      </p:sp>
      <p:sp>
        <p:nvSpPr>
          <p:cNvPr id="33" name="TextBox 32"/>
          <p:cNvSpPr txBox="1"/>
          <p:nvPr/>
        </p:nvSpPr>
        <p:spPr>
          <a:xfrm>
            <a:off x="5742902" y="3546963"/>
            <a:ext cx="2291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786432</a:t>
            </a:r>
            <a:endParaRPr lang="en-US" sz="5400" dirty="0"/>
          </a:p>
        </p:txBody>
      </p:sp>
      <p:sp>
        <p:nvSpPr>
          <p:cNvPr id="34" name="Rectangle 33"/>
          <p:cNvSpPr/>
          <p:nvPr/>
        </p:nvSpPr>
        <p:spPr>
          <a:xfrm>
            <a:off x="8974982" y="5120781"/>
            <a:ext cx="970726" cy="622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974982" y="6158814"/>
            <a:ext cx="970726" cy="622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846271" y="5180838"/>
            <a:ext cx="1217391" cy="1316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10249" y="5534561"/>
            <a:ext cx="19672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#</a:t>
            </a:r>
            <a:r>
              <a:rPr lang="en-US" sz="8000" dirty="0" smtClean="0">
                <a:solidFill>
                  <a:srgbClr val="FF0000"/>
                </a:solidFill>
              </a:rPr>
              <a:t>18 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74595" y="1930051"/>
            <a:ext cx="1144736" cy="565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79123" y="1839294"/>
            <a:ext cx="1144736" cy="565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648576" y="1793787"/>
            <a:ext cx="1521418" cy="565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589611" y="1905078"/>
            <a:ext cx="2044269" cy="565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14842" y="3663118"/>
            <a:ext cx="2044269" cy="565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669022" y="3709159"/>
            <a:ext cx="2044269" cy="565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787691" y="3680267"/>
            <a:ext cx="2292511" cy="565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527025" y="5373984"/>
            <a:ext cx="33023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What is </a:t>
            </a:r>
          </a:p>
          <a:p>
            <a:pPr algn="ctr"/>
            <a:r>
              <a:rPr lang="en-US" sz="4800" dirty="0" smtClean="0"/>
              <a:t>the pattern?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2644836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4904" y="26680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-13891"/>
            <a:ext cx="82100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New Vocab (4 of 4)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551707"/>
            <a:ext cx="12192000" cy="3161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437" y="2668026"/>
            <a:ext cx="5038725" cy="1190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654906"/>
            <a:ext cx="4181705" cy="13715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275727" y="3858651"/>
            <a:ext cx="694267" cy="76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83381" y="4172987"/>
            <a:ext cx="617151" cy="76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83381" y="5428393"/>
            <a:ext cx="617151" cy="76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7915" y="5251473"/>
            <a:ext cx="2124218" cy="95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3176" y="1163111"/>
            <a:ext cx="1088592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#15: </a:t>
            </a:r>
            <a:r>
              <a:rPr lang="en-US" sz="4800" dirty="0"/>
              <a:t>Increasing or decreasing? </a:t>
            </a:r>
            <a:r>
              <a:rPr lang="en-US" sz="4800" dirty="0">
                <a:solidFill>
                  <a:srgbClr val="FF0000"/>
                </a:solidFill>
              </a:rPr>
              <a:t>decreasing</a:t>
            </a:r>
            <a:r>
              <a:rPr lang="en-US" sz="4800" dirty="0"/>
              <a:t> </a:t>
            </a:r>
          </a:p>
          <a:p>
            <a:r>
              <a:rPr lang="en-US" sz="4800" dirty="0"/>
              <a:t>        Why? </a:t>
            </a:r>
            <a:r>
              <a:rPr lang="en-US" sz="4800" dirty="0">
                <a:solidFill>
                  <a:srgbClr val="FF0000"/>
                </a:solidFill>
              </a:rPr>
              <a:t>C</a:t>
            </a:r>
            <a:r>
              <a:rPr lang="en-US" sz="4800" dirty="0" smtClean="0">
                <a:solidFill>
                  <a:srgbClr val="FF0000"/>
                </a:solidFill>
              </a:rPr>
              <a:t> &lt; 1  Multiplier is Less than 1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48659" y="1373883"/>
            <a:ext cx="3258751" cy="70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39539" y="2017087"/>
            <a:ext cx="7676061" cy="70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46910" y="5498531"/>
            <a:ext cx="2734796" cy="70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F646C44-A2DE-4384-971A-410D32C1DD7F}"/>
              </a:ext>
            </a:extLst>
          </p:cNvPr>
          <p:cNvSpPr/>
          <p:nvPr/>
        </p:nvSpPr>
        <p:spPr>
          <a:xfrm>
            <a:off x="8639367" y="115668"/>
            <a:ext cx="2881313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#32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Unit 6 Review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959067"/>
              </p:ext>
            </p:extLst>
          </p:nvPr>
        </p:nvGraphicFramePr>
        <p:xfrm>
          <a:off x="133176" y="4487118"/>
          <a:ext cx="253901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419"/>
                <a:gridCol w="1260591"/>
              </a:tblGrid>
              <a:tr h="84655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P(t)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655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32553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360"/>
            <a:ext cx="5621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GWQ’s </a:t>
            </a:r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</a:rPr>
              <a:t>Skip #7</a:t>
            </a:r>
            <a:endParaRPr lang="en-US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35" y="1225689"/>
            <a:ext cx="132119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#1</a:t>
            </a:r>
          </a:p>
          <a:p>
            <a:r>
              <a:rPr lang="en-US" sz="7200" dirty="0"/>
              <a:t>#2</a:t>
            </a:r>
          </a:p>
          <a:p>
            <a:r>
              <a:rPr lang="en-US" sz="7200" dirty="0"/>
              <a:t>#3</a:t>
            </a:r>
          </a:p>
          <a:p>
            <a:r>
              <a:rPr lang="en-US" sz="7200" dirty="0"/>
              <a:t>#4</a:t>
            </a:r>
          </a:p>
          <a:p>
            <a:r>
              <a:rPr lang="en-US" sz="7200" dirty="0"/>
              <a:t>#5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4094" y="1276846"/>
            <a:ext cx="178927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#6</a:t>
            </a:r>
          </a:p>
          <a:p>
            <a:r>
              <a:rPr lang="en-US" sz="7200" dirty="0"/>
              <a:t>#7</a:t>
            </a:r>
          </a:p>
          <a:p>
            <a:r>
              <a:rPr lang="en-US" sz="7200" dirty="0"/>
              <a:t>#8</a:t>
            </a:r>
          </a:p>
          <a:p>
            <a:r>
              <a:rPr lang="en-US" sz="7200" dirty="0"/>
              <a:t>#9</a:t>
            </a:r>
          </a:p>
          <a:p>
            <a:r>
              <a:rPr lang="en-US" sz="7200" dirty="0"/>
              <a:t>#10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5242" y="1287290"/>
            <a:ext cx="39693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</a:t>
            </a:r>
            <a:r>
              <a:rPr lang="en-US" sz="6600" dirty="0" smtClean="0">
                <a:solidFill>
                  <a:srgbClr val="FF0000"/>
                </a:solidFill>
              </a:rPr>
              <a:t>, </a:t>
            </a:r>
            <a:r>
              <a:rPr lang="en-US" sz="6600" dirty="0">
                <a:solidFill>
                  <a:srgbClr val="FF0000"/>
                </a:solidFill>
              </a:rPr>
              <a:t>12, </a:t>
            </a:r>
            <a:r>
              <a:rPr lang="en-US" sz="6600" dirty="0" smtClean="0">
                <a:solidFill>
                  <a:srgbClr val="FF0000"/>
                </a:solidFill>
              </a:rPr>
              <a:t>5, 14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9111" y="3471100"/>
            <a:ext cx="35397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2</a:t>
            </a:r>
            <a:r>
              <a:rPr lang="en-US" sz="6600" dirty="0" smtClean="0">
                <a:solidFill>
                  <a:srgbClr val="FF0000"/>
                </a:solidFill>
              </a:rPr>
              <a:t>, </a:t>
            </a:r>
            <a:r>
              <a:rPr lang="en-US" sz="6600" dirty="0">
                <a:solidFill>
                  <a:srgbClr val="FF0000"/>
                </a:solidFill>
              </a:rPr>
              <a:t>3, 9, 14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17068" y="3487846"/>
            <a:ext cx="39693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1, 12, </a:t>
            </a:r>
            <a:r>
              <a:rPr lang="en-US" sz="6600" dirty="0" smtClean="0">
                <a:solidFill>
                  <a:srgbClr val="FF0000"/>
                </a:solidFill>
              </a:rPr>
              <a:t>5, 14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4936" y="5625677"/>
            <a:ext cx="39693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1, 12, 5</a:t>
            </a:r>
            <a:r>
              <a:rPr lang="en-US" sz="6600" dirty="0" smtClean="0">
                <a:solidFill>
                  <a:srgbClr val="FF0000"/>
                </a:solidFill>
              </a:rPr>
              <a:t>, 14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38566" y="2424518"/>
            <a:ext cx="39693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1, 12, </a:t>
            </a:r>
            <a:r>
              <a:rPr lang="en-US" sz="6600" dirty="0" smtClean="0">
                <a:solidFill>
                  <a:srgbClr val="FF0000"/>
                </a:solidFill>
              </a:rPr>
              <a:t>5, 14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90966" y="4517681"/>
            <a:ext cx="39693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1, 12, </a:t>
            </a:r>
            <a:r>
              <a:rPr lang="en-US" sz="6600" dirty="0" smtClean="0">
                <a:solidFill>
                  <a:srgbClr val="FF0000"/>
                </a:solidFill>
              </a:rPr>
              <a:t>5, 14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07851" y="4556200"/>
            <a:ext cx="35397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2</a:t>
            </a:r>
            <a:r>
              <a:rPr lang="en-US" sz="6600" dirty="0" smtClean="0">
                <a:solidFill>
                  <a:srgbClr val="FF0000"/>
                </a:solidFill>
              </a:rPr>
              <a:t>, </a:t>
            </a:r>
            <a:r>
              <a:rPr lang="en-US" sz="6600" dirty="0">
                <a:solidFill>
                  <a:srgbClr val="FF0000"/>
                </a:solidFill>
              </a:rPr>
              <a:t>3, 9, 14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38566" y="1321744"/>
            <a:ext cx="35397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2</a:t>
            </a:r>
            <a:r>
              <a:rPr lang="en-US" sz="6600" dirty="0" smtClean="0">
                <a:solidFill>
                  <a:srgbClr val="FF0000"/>
                </a:solidFill>
              </a:rPr>
              <a:t>, </a:t>
            </a:r>
            <a:r>
              <a:rPr lang="en-US" sz="6600" dirty="0">
                <a:solidFill>
                  <a:srgbClr val="FF0000"/>
                </a:solidFill>
              </a:rPr>
              <a:t>3, 9, 14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49042" y="2348487"/>
            <a:ext cx="35397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2</a:t>
            </a:r>
            <a:r>
              <a:rPr lang="en-US" sz="6600" dirty="0" smtClean="0">
                <a:solidFill>
                  <a:srgbClr val="FF0000"/>
                </a:solidFill>
              </a:rPr>
              <a:t>, </a:t>
            </a:r>
            <a:r>
              <a:rPr lang="en-US" sz="6600" dirty="0">
                <a:solidFill>
                  <a:srgbClr val="FF0000"/>
                </a:solidFill>
              </a:rPr>
              <a:t>3, 9, 14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76239" y="5564263"/>
            <a:ext cx="35397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2</a:t>
            </a:r>
            <a:r>
              <a:rPr lang="en-US" sz="6600" dirty="0" smtClean="0">
                <a:solidFill>
                  <a:srgbClr val="FF0000"/>
                </a:solidFill>
              </a:rPr>
              <a:t>, </a:t>
            </a:r>
            <a:r>
              <a:rPr lang="en-US" sz="6600" dirty="0">
                <a:solidFill>
                  <a:srgbClr val="FF0000"/>
                </a:solidFill>
              </a:rPr>
              <a:t>3, 9, 14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85692" y="2545289"/>
            <a:ext cx="601680" cy="82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768802" y="2545289"/>
            <a:ext cx="1303042" cy="82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20539" y="4800045"/>
            <a:ext cx="601680" cy="82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03649" y="4800045"/>
            <a:ext cx="1303042" cy="82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393486" y="1538102"/>
            <a:ext cx="601680" cy="82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176596" y="1538102"/>
            <a:ext cx="1303042" cy="82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446671" y="3598099"/>
            <a:ext cx="601680" cy="82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0229781" y="3598099"/>
            <a:ext cx="1303042" cy="82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578013" y="5717329"/>
            <a:ext cx="601680" cy="82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0361123" y="5717329"/>
            <a:ext cx="1303042" cy="82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D5F4502-DF4F-42E0-8478-E66A26F6662D}"/>
              </a:ext>
            </a:extLst>
          </p:cNvPr>
          <p:cNvSpPr/>
          <p:nvPr/>
        </p:nvSpPr>
        <p:spPr>
          <a:xfrm>
            <a:off x="8527860" y="106845"/>
            <a:ext cx="2881313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#29-32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Unit 6 Review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0739135" y="4635288"/>
            <a:ext cx="1303042" cy="82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626797" y="2614736"/>
            <a:ext cx="1303042" cy="82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275992" y="1488897"/>
            <a:ext cx="1303042" cy="82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247807" y="3657529"/>
            <a:ext cx="1303042" cy="82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363914" y="5818609"/>
            <a:ext cx="1303042" cy="82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9928941" y="4651676"/>
            <a:ext cx="601680" cy="82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9709550" y="2583249"/>
            <a:ext cx="601680" cy="82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49801" y="1426735"/>
            <a:ext cx="601680" cy="82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376037" y="3657528"/>
            <a:ext cx="601680" cy="82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376490" y="5765280"/>
            <a:ext cx="601680" cy="82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6040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243" y="-55999"/>
            <a:ext cx="131850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Monday</a:t>
            </a:r>
            <a:r>
              <a:rPr lang="en-US" sz="6000" b="1" dirty="0"/>
              <a:t> March 9, 2020 </a:t>
            </a:r>
            <a:r>
              <a:rPr lang="en-US" sz="6000" b="1" dirty="0">
                <a:solidFill>
                  <a:srgbClr val="FF0000"/>
                </a:solidFill>
              </a:rPr>
              <a:t>Exit Ticket</a:t>
            </a:r>
            <a:r>
              <a:rPr lang="en-US" sz="6600" b="1" dirty="0">
                <a:solidFill>
                  <a:srgbClr val="FF0000"/>
                </a:solidFill>
              </a:rPr>
              <a:t>  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E6F2A1B-2356-4183-93EB-ABCA8A11554C}"/>
              </a:ext>
            </a:extLst>
          </p:cNvPr>
          <p:cNvSpPr/>
          <p:nvPr/>
        </p:nvSpPr>
        <p:spPr>
          <a:xfrm>
            <a:off x="3699379" y="855207"/>
            <a:ext cx="2881313" cy="114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</a:t>
            </a:r>
            <a:r>
              <a:rPr lang="en-US" sz="3600" dirty="0" smtClean="0">
                <a:solidFill>
                  <a:schemeClr val="tx1"/>
                </a:solidFill>
              </a:rPr>
              <a:t>#30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Unit 6 Review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34" y="807735"/>
            <a:ext cx="12182438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#7</a:t>
            </a:r>
          </a:p>
          <a:p>
            <a:r>
              <a:rPr lang="en-US" sz="4000" dirty="0" smtClean="0"/>
              <a:t>Determine the 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 term in the pattern </a:t>
            </a:r>
            <a:r>
              <a:rPr lang="en-US" sz="5400" dirty="0" smtClean="0"/>
              <a:t>28, 112, ____.</a:t>
            </a:r>
            <a:endParaRPr lang="en-US" sz="4000" dirty="0" smtClean="0"/>
          </a:p>
          <a:p>
            <a:r>
              <a:rPr lang="en-US" sz="4000" dirty="0" smtClean="0"/>
              <a:t>How do you calculate the </a:t>
            </a:r>
          </a:p>
          <a:p>
            <a:r>
              <a:rPr lang="en-US" sz="4000" dirty="0" smtClean="0"/>
              <a:t>common multiplier?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2727" y="2330415"/>
                <a:ext cx="338528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27" y="2330415"/>
                <a:ext cx="3385286" cy="10156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34" y="4534085"/>
                <a:ext cx="8216416" cy="199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dirty="0" smtClean="0"/>
                  <a:t>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8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8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8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8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8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8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112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  <m:r>
                      <a:rPr lang="en-US" sz="8000" b="0" i="1" smtClean="0">
                        <a:latin typeface="Cambria Math" panose="02040503050406030204" pitchFamily="18" charset="0"/>
                      </a:rPr>
                      <m:t>=(4)</m:t>
                    </m:r>
                  </m:oMath>
                </a14:m>
                <a:endParaRPr lang="en-US" sz="8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4" y="4534085"/>
                <a:ext cx="8216416" cy="1993110"/>
              </a:xfrm>
              <a:prstGeom prst="rect">
                <a:avLst/>
              </a:prstGeom>
              <a:blipFill rotWithShape="0">
                <a:blip r:embed="rId3"/>
                <a:stretch>
                  <a:fillRect l="-6385" b="-7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480757" y="1056589"/>
                <a:ext cx="243759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757" y="1056589"/>
                <a:ext cx="2437590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424160" y="1607141"/>
            <a:ext cx="1353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448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10440785" y="1797550"/>
            <a:ext cx="1346662" cy="629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93374" y="4595527"/>
            <a:ext cx="1346662" cy="629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93374" y="5737676"/>
            <a:ext cx="1346662" cy="629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34814" y="4339245"/>
            <a:ext cx="1025506" cy="1014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54076" y="5634486"/>
            <a:ext cx="1025506" cy="1014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53636" y="5023564"/>
            <a:ext cx="1909214" cy="1014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639148"/>
              </p:ext>
            </p:extLst>
          </p:nvPr>
        </p:nvGraphicFramePr>
        <p:xfrm>
          <a:off x="8480757" y="3396334"/>
          <a:ext cx="2757728" cy="3511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0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6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086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(x</a:t>
                      </a:r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621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621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112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621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448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9855212" y="6012625"/>
            <a:ext cx="1383273" cy="895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048188" y="5385232"/>
                <a:ext cx="129965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188" y="5385232"/>
                <a:ext cx="1299650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8645236" y="1051997"/>
            <a:ext cx="881149" cy="74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855212" y="1035904"/>
            <a:ext cx="881149" cy="74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257438" y="5523436"/>
            <a:ext cx="881149" cy="74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6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2608</TotalTime>
  <Words>4644</Words>
  <Application>Microsoft Office PowerPoint</Application>
  <PresentationFormat>Widescreen</PresentationFormat>
  <Paragraphs>1501</Paragraphs>
  <Slides>102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8" baseType="lpstr">
      <vt:lpstr>Arial</vt:lpstr>
      <vt:lpstr>Calibri</vt:lpstr>
      <vt:lpstr>Calibri Light</vt:lpstr>
      <vt:lpstr>Cambria Math</vt:lpstr>
      <vt:lpstr>Times New Roman</vt:lpstr>
      <vt:lpstr>Office Theme</vt:lpstr>
      <vt:lpstr>Unit 6 Exponents</vt:lpstr>
      <vt:lpstr>PowerPoint Presentation</vt:lpstr>
      <vt:lpstr>PowerPoint Presentation</vt:lpstr>
      <vt:lpstr>Today’s Objective  </vt:lpstr>
      <vt:lpstr>PowerPoint Presentation</vt:lpstr>
      <vt:lpstr>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Objective  </vt:lpstr>
      <vt:lpstr>PowerPoint Presentation</vt:lpstr>
      <vt:lpstr>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Objective  </vt:lpstr>
      <vt:lpstr>PowerPoint Presentation</vt:lpstr>
      <vt:lpstr>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Objective  </vt:lpstr>
      <vt:lpstr>PowerPoint Presentation</vt:lpstr>
      <vt:lpstr>Announcements</vt:lpstr>
      <vt:lpstr>PowerPoint Presentation</vt:lpstr>
      <vt:lpstr>Today’s New (1 of 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Objective  </vt:lpstr>
      <vt:lpstr>PowerPoint Presentation</vt:lpstr>
      <vt:lpstr>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Objective  </vt:lpstr>
      <vt:lpstr>PowerPoint Presentation</vt:lpstr>
      <vt:lpstr>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Objective  </vt:lpstr>
      <vt:lpstr>PowerPoint Presentation</vt:lpstr>
      <vt:lpstr>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Objective  </vt:lpstr>
      <vt:lpstr>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Algebra</dc:title>
  <dc:creator>Richard VanScoyk</dc:creator>
  <cp:lastModifiedBy>Richard VanScoyk</cp:lastModifiedBy>
  <cp:revision>353</cp:revision>
  <dcterms:created xsi:type="dcterms:W3CDTF">2018-03-15T13:58:56Z</dcterms:created>
  <dcterms:modified xsi:type="dcterms:W3CDTF">2020-03-11T15:50:17Z</dcterms:modified>
</cp:coreProperties>
</file>